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1"/>
  </p:notesMasterIdLst>
  <p:sldIdLst>
    <p:sldId id="262" r:id="rId2"/>
    <p:sldId id="273" r:id="rId3"/>
    <p:sldId id="274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6" r:id="rId14"/>
    <p:sldId id="277" r:id="rId15"/>
    <p:sldId id="257" r:id="rId16"/>
    <p:sldId id="258" r:id="rId17"/>
    <p:sldId id="259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3" autoAdjust="0"/>
    <p:restoredTop sz="93190"/>
  </p:normalViewPr>
  <p:slideViewPr>
    <p:cSldViewPr>
      <p:cViewPr>
        <p:scale>
          <a:sx n="101" d="100"/>
          <a:sy n="101" d="100"/>
        </p:scale>
        <p:origin x="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FCDE9-1D65-402D-B08A-2038E2FA2B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EC827-1FA0-4ADA-904C-0BA734F9645C}">
      <dgm:prSet phldrT="[Текст]"/>
      <dgm:spPr/>
      <dgm:t>
        <a:bodyPr/>
        <a:lstStyle/>
        <a:p>
          <a:r>
            <a:rPr lang="en-US" dirty="0" smtClean="0"/>
            <a:t>Random sea surface simulation </a:t>
          </a:r>
        </a:p>
        <a:p>
          <a:r>
            <a:rPr lang="en-US" dirty="0" smtClean="0"/>
            <a:t>(space and time)</a:t>
          </a:r>
          <a:endParaRPr lang="ru-RU" dirty="0"/>
        </a:p>
      </dgm:t>
    </dgm:pt>
    <dgm:pt modelId="{BEC6ABC2-ADE2-4728-AC8F-40CFEFF40849}" type="parTrans" cxnId="{CA40F6CF-57D0-4289-B1AB-768968B543DF}">
      <dgm:prSet/>
      <dgm:spPr/>
      <dgm:t>
        <a:bodyPr/>
        <a:lstStyle/>
        <a:p>
          <a:endParaRPr lang="ru-RU"/>
        </a:p>
      </dgm:t>
    </dgm:pt>
    <dgm:pt modelId="{3E4A7AAB-E8C3-4535-AEFA-3265F739315C}" type="sibTrans" cxnId="{CA40F6CF-57D0-4289-B1AB-768968B543DF}">
      <dgm:prSet/>
      <dgm:spPr/>
      <dgm:t>
        <a:bodyPr/>
        <a:lstStyle/>
        <a:p>
          <a:endParaRPr lang="ru-RU"/>
        </a:p>
      </dgm:t>
    </dgm:pt>
    <dgm:pt modelId="{A9448F58-876C-44A8-99E6-2075FA5D26CB}">
      <dgm:prSet phldrT="[Текст]"/>
      <dgm:spPr/>
      <dgm:t>
        <a:bodyPr/>
        <a:lstStyle/>
        <a:p>
          <a:r>
            <a:rPr lang="en-US" dirty="0" smtClean="0"/>
            <a:t>Imaging mechanisms (shadowing, </a:t>
          </a:r>
        </a:p>
        <a:p>
          <a:r>
            <a:rPr lang="en-US" dirty="0" smtClean="0"/>
            <a:t>tilt modulation, speckle noise)</a:t>
          </a:r>
          <a:endParaRPr lang="ru-RU" dirty="0"/>
        </a:p>
      </dgm:t>
    </dgm:pt>
    <dgm:pt modelId="{0E9A106C-0C56-4083-B0A9-4059B08D9ED7}" type="parTrans" cxnId="{805547C1-0DE9-4DD4-9218-D7D7A51F628A}">
      <dgm:prSet/>
      <dgm:spPr/>
      <dgm:t>
        <a:bodyPr/>
        <a:lstStyle/>
        <a:p>
          <a:endParaRPr lang="ru-RU"/>
        </a:p>
      </dgm:t>
    </dgm:pt>
    <dgm:pt modelId="{03DB4321-4E77-48C7-9967-6E067BB8C56B}" type="sibTrans" cxnId="{805547C1-0DE9-4DD4-9218-D7D7A51F628A}">
      <dgm:prSet/>
      <dgm:spPr/>
      <dgm:t>
        <a:bodyPr/>
        <a:lstStyle/>
        <a:p>
          <a:endParaRPr lang="ru-RU"/>
        </a:p>
      </dgm:t>
    </dgm:pt>
    <dgm:pt modelId="{B63B225F-915F-4B55-9E90-A6C66A5A3518}">
      <dgm:prSet phldrT="[Текст]"/>
      <dgm:spPr/>
      <dgm:t>
        <a:bodyPr/>
        <a:lstStyle/>
        <a:p>
          <a:r>
            <a:rPr lang="en-US" dirty="0" smtClean="0"/>
            <a:t>2D Fourier analysis</a:t>
          </a:r>
          <a:endParaRPr lang="ru-RU" dirty="0"/>
        </a:p>
      </dgm:t>
    </dgm:pt>
    <dgm:pt modelId="{1FDC438C-318B-423F-93C9-52573C546E24}" type="parTrans" cxnId="{501AFC38-9EFC-41E4-B2D5-C48A8F1082D5}">
      <dgm:prSet/>
      <dgm:spPr/>
      <dgm:t>
        <a:bodyPr/>
        <a:lstStyle/>
        <a:p>
          <a:endParaRPr lang="ru-RU"/>
        </a:p>
      </dgm:t>
    </dgm:pt>
    <dgm:pt modelId="{E3188973-6219-4538-BC4B-B41E05DFB44F}" type="sibTrans" cxnId="{501AFC38-9EFC-41E4-B2D5-C48A8F1082D5}">
      <dgm:prSet/>
      <dgm:spPr/>
      <dgm:t>
        <a:bodyPr/>
        <a:lstStyle/>
        <a:p>
          <a:endParaRPr lang="ru-RU"/>
        </a:p>
      </dgm:t>
    </dgm:pt>
    <dgm:pt modelId="{43B4159C-31EA-40E3-9284-E655AAEBF99F}" type="pres">
      <dgm:prSet presAssocID="{271FCDE9-1D65-402D-B08A-2038E2FA2B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C8EB0-43E1-4AE2-AAEF-FC35671D695C}" type="pres">
      <dgm:prSet presAssocID="{3E0EC827-1FA0-4ADA-904C-0BA734F9645C}" presName="parentLin" presStyleCnt="0"/>
      <dgm:spPr/>
    </dgm:pt>
    <dgm:pt modelId="{12D554E9-377C-4EA3-B3FD-CD623E1DB702}" type="pres">
      <dgm:prSet presAssocID="{3E0EC827-1FA0-4ADA-904C-0BA734F964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D89D32-9E25-4407-B50B-6F0D4EAC3DC0}" type="pres">
      <dgm:prSet presAssocID="{3E0EC827-1FA0-4ADA-904C-0BA734F9645C}" presName="parentText" presStyleLbl="node1" presStyleIdx="0" presStyleCnt="3" custScaleX="106049" custScaleY="118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C69FA-298A-49B2-8556-BB032D28190F}" type="pres">
      <dgm:prSet presAssocID="{3E0EC827-1FA0-4ADA-904C-0BA734F9645C}" presName="negativeSpace" presStyleCnt="0"/>
      <dgm:spPr/>
    </dgm:pt>
    <dgm:pt modelId="{DB069361-1D14-4589-ADE2-1A1A834E0336}" type="pres">
      <dgm:prSet presAssocID="{3E0EC827-1FA0-4ADA-904C-0BA734F9645C}" presName="childText" presStyleLbl="conFgAcc1" presStyleIdx="0" presStyleCnt="3" custLinFactNeighborY="-40840">
        <dgm:presLayoutVars>
          <dgm:bulletEnabled val="1"/>
        </dgm:presLayoutVars>
      </dgm:prSet>
      <dgm:spPr/>
    </dgm:pt>
    <dgm:pt modelId="{8C210DD5-0655-4DBE-AD80-8CFD8BB04D92}" type="pres">
      <dgm:prSet presAssocID="{3E4A7AAB-E8C3-4535-AEFA-3265F739315C}" presName="spaceBetweenRectangles" presStyleCnt="0"/>
      <dgm:spPr/>
    </dgm:pt>
    <dgm:pt modelId="{1CA03493-EA11-4FCF-B237-C32A426652C5}" type="pres">
      <dgm:prSet presAssocID="{A9448F58-876C-44A8-99E6-2075FA5D26CB}" presName="parentLin" presStyleCnt="0"/>
      <dgm:spPr/>
    </dgm:pt>
    <dgm:pt modelId="{658B32B4-2DCB-4A09-A99D-1B2262498F80}" type="pres">
      <dgm:prSet presAssocID="{A9448F58-876C-44A8-99E6-2075FA5D26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8735EE0-998C-4534-97EA-0932A3DA211D}" type="pres">
      <dgm:prSet presAssocID="{A9448F58-876C-44A8-99E6-2075FA5D26CB}" presName="parentText" presStyleLbl="node1" presStyleIdx="1" presStyleCnt="3" custScaleX="102314" custScaleY="137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9FD8F-0A7A-470A-B93B-ACF53AFDFE49}" type="pres">
      <dgm:prSet presAssocID="{A9448F58-876C-44A8-99E6-2075FA5D26CB}" presName="negativeSpace" presStyleCnt="0"/>
      <dgm:spPr/>
    </dgm:pt>
    <dgm:pt modelId="{7A98AFF0-BE31-4978-A46D-6A53D693F975}" type="pres">
      <dgm:prSet presAssocID="{A9448F58-876C-44A8-99E6-2075FA5D26CB}" presName="childText" presStyleLbl="conFgAcc1" presStyleIdx="1" presStyleCnt="3">
        <dgm:presLayoutVars>
          <dgm:bulletEnabled val="1"/>
        </dgm:presLayoutVars>
      </dgm:prSet>
      <dgm:spPr/>
    </dgm:pt>
    <dgm:pt modelId="{893CC58D-F4CE-461A-9036-0E3D916D15B7}" type="pres">
      <dgm:prSet presAssocID="{03DB4321-4E77-48C7-9967-6E067BB8C56B}" presName="spaceBetweenRectangles" presStyleCnt="0"/>
      <dgm:spPr/>
    </dgm:pt>
    <dgm:pt modelId="{DD91A479-CB26-47FF-AE70-104FE53F91D1}" type="pres">
      <dgm:prSet presAssocID="{B63B225F-915F-4B55-9E90-A6C66A5A3518}" presName="parentLin" presStyleCnt="0"/>
      <dgm:spPr/>
    </dgm:pt>
    <dgm:pt modelId="{32790CBD-A541-4A91-8331-5C295D2A7BCB}" type="pres">
      <dgm:prSet presAssocID="{B63B225F-915F-4B55-9E90-A6C66A5A351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C1CD407-EB46-4947-8C1E-D53EAB49BA96}" type="pres">
      <dgm:prSet presAssocID="{B63B225F-915F-4B55-9E90-A6C66A5A35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47CCE-7FE4-4D74-9174-A57FE915F769}" type="pres">
      <dgm:prSet presAssocID="{B63B225F-915F-4B55-9E90-A6C66A5A3518}" presName="negativeSpace" presStyleCnt="0"/>
      <dgm:spPr/>
    </dgm:pt>
    <dgm:pt modelId="{C2B4875C-6E05-4C99-BA77-21F6BFF85E51}" type="pres">
      <dgm:prSet presAssocID="{B63B225F-915F-4B55-9E90-A6C66A5A351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8775B5-B588-8748-97EC-37B7D768A633}" type="presOf" srcId="{A9448F58-876C-44A8-99E6-2075FA5D26CB}" destId="{658B32B4-2DCB-4A09-A99D-1B2262498F80}" srcOrd="0" destOrd="0" presId="urn:microsoft.com/office/officeart/2005/8/layout/list1"/>
    <dgm:cxn modelId="{501AFC38-9EFC-41E4-B2D5-C48A8F1082D5}" srcId="{271FCDE9-1D65-402D-B08A-2038E2FA2B9A}" destId="{B63B225F-915F-4B55-9E90-A6C66A5A3518}" srcOrd="2" destOrd="0" parTransId="{1FDC438C-318B-423F-93C9-52573C546E24}" sibTransId="{E3188973-6219-4538-BC4B-B41E05DFB44F}"/>
    <dgm:cxn modelId="{EDE0591D-DBCF-F549-A63F-A3D5551594AD}" type="presOf" srcId="{A9448F58-876C-44A8-99E6-2075FA5D26CB}" destId="{D8735EE0-998C-4534-97EA-0932A3DA211D}" srcOrd="1" destOrd="0" presId="urn:microsoft.com/office/officeart/2005/8/layout/list1"/>
    <dgm:cxn modelId="{805547C1-0DE9-4DD4-9218-D7D7A51F628A}" srcId="{271FCDE9-1D65-402D-B08A-2038E2FA2B9A}" destId="{A9448F58-876C-44A8-99E6-2075FA5D26CB}" srcOrd="1" destOrd="0" parTransId="{0E9A106C-0C56-4083-B0A9-4059B08D9ED7}" sibTransId="{03DB4321-4E77-48C7-9967-6E067BB8C56B}"/>
    <dgm:cxn modelId="{280A5FC4-ECBF-104E-AD3D-DE74178A5154}" type="presOf" srcId="{3E0EC827-1FA0-4ADA-904C-0BA734F9645C}" destId="{A0D89D32-9E25-4407-B50B-6F0D4EAC3DC0}" srcOrd="1" destOrd="0" presId="urn:microsoft.com/office/officeart/2005/8/layout/list1"/>
    <dgm:cxn modelId="{CA40F6CF-57D0-4289-B1AB-768968B543DF}" srcId="{271FCDE9-1D65-402D-B08A-2038E2FA2B9A}" destId="{3E0EC827-1FA0-4ADA-904C-0BA734F9645C}" srcOrd="0" destOrd="0" parTransId="{BEC6ABC2-ADE2-4728-AC8F-40CFEFF40849}" sibTransId="{3E4A7AAB-E8C3-4535-AEFA-3265F739315C}"/>
    <dgm:cxn modelId="{3642EA18-9A06-814C-A421-6BCE49376EE8}" type="presOf" srcId="{B63B225F-915F-4B55-9E90-A6C66A5A3518}" destId="{32790CBD-A541-4A91-8331-5C295D2A7BCB}" srcOrd="0" destOrd="0" presId="urn:microsoft.com/office/officeart/2005/8/layout/list1"/>
    <dgm:cxn modelId="{CE178966-0A1D-1946-BD61-393C5B90542C}" type="presOf" srcId="{3E0EC827-1FA0-4ADA-904C-0BA734F9645C}" destId="{12D554E9-377C-4EA3-B3FD-CD623E1DB702}" srcOrd="0" destOrd="0" presId="urn:microsoft.com/office/officeart/2005/8/layout/list1"/>
    <dgm:cxn modelId="{4A8A5852-7790-1548-9CDE-3C8CC271C4CB}" type="presOf" srcId="{B63B225F-915F-4B55-9E90-A6C66A5A3518}" destId="{4C1CD407-EB46-4947-8C1E-D53EAB49BA96}" srcOrd="1" destOrd="0" presId="urn:microsoft.com/office/officeart/2005/8/layout/list1"/>
    <dgm:cxn modelId="{DBF6735E-E001-0148-9E3B-A0EECD5E67D6}" type="presOf" srcId="{271FCDE9-1D65-402D-B08A-2038E2FA2B9A}" destId="{43B4159C-31EA-40E3-9284-E655AAEBF99F}" srcOrd="0" destOrd="0" presId="urn:microsoft.com/office/officeart/2005/8/layout/list1"/>
    <dgm:cxn modelId="{3CB4B0B7-FB0B-DA44-A07A-3B47D1A80E78}" type="presParOf" srcId="{43B4159C-31EA-40E3-9284-E655AAEBF99F}" destId="{5E0C8EB0-43E1-4AE2-AAEF-FC35671D695C}" srcOrd="0" destOrd="0" presId="urn:microsoft.com/office/officeart/2005/8/layout/list1"/>
    <dgm:cxn modelId="{80E23962-D81C-9B42-96E9-DDB0821A2A06}" type="presParOf" srcId="{5E0C8EB0-43E1-4AE2-AAEF-FC35671D695C}" destId="{12D554E9-377C-4EA3-B3FD-CD623E1DB702}" srcOrd="0" destOrd="0" presId="urn:microsoft.com/office/officeart/2005/8/layout/list1"/>
    <dgm:cxn modelId="{CA4F1C8E-5614-2341-AD14-2EEACDB77F9F}" type="presParOf" srcId="{5E0C8EB0-43E1-4AE2-AAEF-FC35671D695C}" destId="{A0D89D32-9E25-4407-B50B-6F0D4EAC3DC0}" srcOrd="1" destOrd="0" presId="urn:microsoft.com/office/officeart/2005/8/layout/list1"/>
    <dgm:cxn modelId="{1F1349B0-6F36-9044-BB2A-6B21D94FB742}" type="presParOf" srcId="{43B4159C-31EA-40E3-9284-E655AAEBF99F}" destId="{171C69FA-298A-49B2-8556-BB032D28190F}" srcOrd="1" destOrd="0" presId="urn:microsoft.com/office/officeart/2005/8/layout/list1"/>
    <dgm:cxn modelId="{DFA7F790-93BF-D54A-B26E-15B701FF736E}" type="presParOf" srcId="{43B4159C-31EA-40E3-9284-E655AAEBF99F}" destId="{DB069361-1D14-4589-ADE2-1A1A834E0336}" srcOrd="2" destOrd="0" presId="urn:microsoft.com/office/officeart/2005/8/layout/list1"/>
    <dgm:cxn modelId="{B20C462D-74F8-7B43-BA54-A9EFF42ADD18}" type="presParOf" srcId="{43B4159C-31EA-40E3-9284-E655AAEBF99F}" destId="{8C210DD5-0655-4DBE-AD80-8CFD8BB04D92}" srcOrd="3" destOrd="0" presId="urn:microsoft.com/office/officeart/2005/8/layout/list1"/>
    <dgm:cxn modelId="{0EA96A3F-FA56-A94B-9EA9-BA562528CF6C}" type="presParOf" srcId="{43B4159C-31EA-40E3-9284-E655AAEBF99F}" destId="{1CA03493-EA11-4FCF-B237-C32A426652C5}" srcOrd="4" destOrd="0" presId="urn:microsoft.com/office/officeart/2005/8/layout/list1"/>
    <dgm:cxn modelId="{AC2B0E77-6904-B841-BF74-B9CE89F95FDF}" type="presParOf" srcId="{1CA03493-EA11-4FCF-B237-C32A426652C5}" destId="{658B32B4-2DCB-4A09-A99D-1B2262498F80}" srcOrd="0" destOrd="0" presId="urn:microsoft.com/office/officeart/2005/8/layout/list1"/>
    <dgm:cxn modelId="{CC125D6B-2994-D141-81CE-99F5BB65F8F3}" type="presParOf" srcId="{1CA03493-EA11-4FCF-B237-C32A426652C5}" destId="{D8735EE0-998C-4534-97EA-0932A3DA211D}" srcOrd="1" destOrd="0" presId="urn:microsoft.com/office/officeart/2005/8/layout/list1"/>
    <dgm:cxn modelId="{AA4F920D-0F86-9145-8BAC-B26BA90D8CF4}" type="presParOf" srcId="{43B4159C-31EA-40E3-9284-E655AAEBF99F}" destId="{6689FD8F-0A7A-470A-B93B-ACF53AFDFE49}" srcOrd="5" destOrd="0" presId="urn:microsoft.com/office/officeart/2005/8/layout/list1"/>
    <dgm:cxn modelId="{119581A7-63CB-D448-B1A3-A9979981FD29}" type="presParOf" srcId="{43B4159C-31EA-40E3-9284-E655AAEBF99F}" destId="{7A98AFF0-BE31-4978-A46D-6A53D693F975}" srcOrd="6" destOrd="0" presId="urn:microsoft.com/office/officeart/2005/8/layout/list1"/>
    <dgm:cxn modelId="{20ADD8CF-E653-E34F-BE9C-1CDBE6F42E39}" type="presParOf" srcId="{43B4159C-31EA-40E3-9284-E655AAEBF99F}" destId="{893CC58D-F4CE-461A-9036-0E3D916D15B7}" srcOrd="7" destOrd="0" presId="urn:microsoft.com/office/officeart/2005/8/layout/list1"/>
    <dgm:cxn modelId="{C4867C28-CA13-3048-A907-AAFD71D13845}" type="presParOf" srcId="{43B4159C-31EA-40E3-9284-E655AAEBF99F}" destId="{DD91A479-CB26-47FF-AE70-104FE53F91D1}" srcOrd="8" destOrd="0" presId="urn:microsoft.com/office/officeart/2005/8/layout/list1"/>
    <dgm:cxn modelId="{5CE2E194-C562-804E-9A4C-F456B85BD085}" type="presParOf" srcId="{DD91A479-CB26-47FF-AE70-104FE53F91D1}" destId="{32790CBD-A541-4A91-8331-5C295D2A7BCB}" srcOrd="0" destOrd="0" presId="urn:microsoft.com/office/officeart/2005/8/layout/list1"/>
    <dgm:cxn modelId="{C228B7AA-8C55-B444-BA71-C6251BE81BED}" type="presParOf" srcId="{DD91A479-CB26-47FF-AE70-104FE53F91D1}" destId="{4C1CD407-EB46-4947-8C1E-D53EAB49BA96}" srcOrd="1" destOrd="0" presId="urn:microsoft.com/office/officeart/2005/8/layout/list1"/>
    <dgm:cxn modelId="{15746103-FAB1-F647-939A-986A8865539A}" type="presParOf" srcId="{43B4159C-31EA-40E3-9284-E655AAEBF99F}" destId="{DE347CCE-7FE4-4D74-9174-A57FE915F769}" srcOrd="9" destOrd="0" presId="urn:microsoft.com/office/officeart/2005/8/layout/list1"/>
    <dgm:cxn modelId="{EB1F99E4-64B1-624E-9B2B-FE418DA37654}" type="presParOf" srcId="{43B4159C-31EA-40E3-9284-E655AAEBF99F}" destId="{C2B4875C-6E05-4C99-BA77-21F6BFF85E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69361-1D14-4589-ADE2-1A1A834E0336}">
      <dsp:nvSpPr>
        <dsp:cNvPr id="0" name=""/>
        <dsp:cNvSpPr/>
      </dsp:nvSpPr>
      <dsp:spPr>
        <a:xfrm>
          <a:off x="0" y="604195"/>
          <a:ext cx="55091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89D32-9E25-4407-B50B-6F0D4EAC3DC0}">
      <dsp:nvSpPr>
        <dsp:cNvPr id="0" name=""/>
        <dsp:cNvSpPr/>
      </dsp:nvSpPr>
      <dsp:spPr>
        <a:xfrm>
          <a:off x="275456" y="243530"/>
          <a:ext cx="4089656" cy="699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62" tIns="0" rIns="1457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Random sea surface simulation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(space and time)</a:t>
          </a:r>
          <a:endParaRPr lang="ru-RU" sz="2000" kern="1200" dirty="0"/>
        </a:p>
      </dsp:txBody>
      <dsp:txXfrm>
        <a:off x="309626" y="277700"/>
        <a:ext cx="4021316" cy="631632"/>
      </dsp:txXfrm>
    </dsp:sp>
    <dsp:sp modelId="{7A98AFF0-BE31-4978-A46D-6A53D693F975}">
      <dsp:nvSpPr>
        <dsp:cNvPr id="0" name=""/>
        <dsp:cNvSpPr/>
      </dsp:nvSpPr>
      <dsp:spPr>
        <a:xfrm>
          <a:off x="0" y="1774269"/>
          <a:ext cx="55091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35EE0-998C-4534-97EA-0932A3DA211D}">
      <dsp:nvSpPr>
        <dsp:cNvPr id="0" name=""/>
        <dsp:cNvSpPr/>
      </dsp:nvSpPr>
      <dsp:spPr>
        <a:xfrm>
          <a:off x="275456" y="1260302"/>
          <a:ext cx="3945620" cy="809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62" tIns="0" rIns="1457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Imaging mechanisms (shadowing,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tilt modulation, speckle noise)</a:t>
          </a:r>
          <a:endParaRPr lang="ru-RU" sz="2000" kern="1200" dirty="0"/>
        </a:p>
      </dsp:txBody>
      <dsp:txXfrm>
        <a:off x="314956" y="1299802"/>
        <a:ext cx="3866620" cy="730166"/>
      </dsp:txXfrm>
    </dsp:sp>
    <dsp:sp modelId="{C2B4875C-6E05-4C99-BA77-21F6BFF85E51}">
      <dsp:nvSpPr>
        <dsp:cNvPr id="0" name=""/>
        <dsp:cNvSpPr/>
      </dsp:nvSpPr>
      <dsp:spPr>
        <a:xfrm>
          <a:off x="0" y="2681469"/>
          <a:ext cx="55091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CD407-EB46-4947-8C1E-D53EAB49BA96}">
      <dsp:nvSpPr>
        <dsp:cNvPr id="0" name=""/>
        <dsp:cNvSpPr/>
      </dsp:nvSpPr>
      <dsp:spPr>
        <a:xfrm>
          <a:off x="275456" y="2386269"/>
          <a:ext cx="385638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62" tIns="0" rIns="1457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2D Fourier analysis</a:t>
          </a:r>
          <a:endParaRPr lang="ru-RU" sz="2000" kern="1200" dirty="0"/>
        </a:p>
      </dsp:txBody>
      <dsp:txXfrm>
        <a:off x="304277" y="2415090"/>
        <a:ext cx="379874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25535-632D-4FDB-9A93-E3FC5D3AC32A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D2842-C2B8-4E09-BE84-E387DFDB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3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1C04C8-5F42-D842-B4A8-FEA8206976A7}" type="slidenum">
              <a:rPr lang="he-IL" altLang="x-none"/>
              <a:pPr/>
              <a:t>2</a:t>
            </a:fld>
            <a:endParaRPr lang="he-IL" altLang="x-non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3BD41CD-01BD-FA4E-B83D-54496ACE5F72}" type="slidenum">
              <a:rPr lang="en-US" altLang="x-none" sz="1400">
                <a:solidFill>
                  <a:srgbClr val="FFFFFF"/>
                </a:solidFill>
                <a:ea typeface="+mn-ea" charset="0"/>
                <a:cs typeface="+mn-ea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US" altLang="x-none" sz="140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8803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222421-C11E-A74C-8978-6B0FF7E91163}" type="slidenum">
              <a:rPr lang="he-IL" altLang="x-none"/>
              <a:pPr/>
              <a:t>3</a:t>
            </a:fld>
            <a:endParaRPr lang="he-IL" altLang="x-none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F721B1F-D3AC-004E-BE3D-E3BC3BDFF4E3}" type="slidenum">
              <a:rPr lang="en-US" altLang="x-none" sz="1400">
                <a:solidFill>
                  <a:srgbClr val="FFFFFF"/>
                </a:solidFill>
                <a:ea typeface="+mn-ea" charset="0"/>
                <a:cs typeface="+mn-ea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 altLang="x-none" sz="140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7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704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D2842-C2B8-4E09-BE84-E387DFDBE5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EACD-E807-4D5D-891E-AEBD5B5CDD7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4FBA-AF31-4908-A1BD-A46FF0E3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958" y="1340768"/>
            <a:ext cx="7688559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Possibilities of shearing current profile reconstruction from X-band radar images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Pavel </a:t>
            </a:r>
            <a:r>
              <a:rPr lang="en-US" sz="2400" dirty="0" err="1" smtClean="0">
                <a:solidFill>
                  <a:schemeClr val="tx1"/>
                </a:solidFill>
              </a:rPr>
              <a:t>Chernyshov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Eyal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Ginzburg</a:t>
            </a:r>
            <a:r>
              <a:rPr lang="en-US" sz="2400" dirty="0" smtClean="0">
                <a:solidFill>
                  <a:schemeClr val="tx1"/>
                </a:solidFill>
              </a:rPr>
              <a:t>, Lev </a:t>
            </a:r>
            <a:r>
              <a:rPr lang="en-US" sz="2400" dirty="0" err="1" smtClean="0">
                <a:solidFill>
                  <a:schemeClr val="tx1"/>
                </a:solidFill>
              </a:rPr>
              <a:t>Shemer</a:t>
            </a:r>
            <a:r>
              <a:rPr lang="en-US" sz="2400" dirty="0" smtClean="0">
                <a:solidFill>
                  <a:schemeClr val="tx1"/>
                </a:solidFill>
              </a:rPr>
              <a:t>,  </a:t>
            </a:r>
            <a:r>
              <a:rPr lang="en-US" sz="2400" dirty="0" err="1">
                <a:solidFill>
                  <a:schemeClr val="tx1"/>
                </a:solidFill>
              </a:rPr>
              <a:t>Yaron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Toledo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055" y="5588001"/>
            <a:ext cx="1955800" cy="100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904" y="38262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SOMaR-4 meeting</a:t>
            </a:r>
          </a:p>
        </p:txBody>
      </p:sp>
    </p:spTree>
    <p:extLst>
      <p:ext uri="{BB962C8B-B14F-4D97-AF65-F5344CB8AC3E}">
        <p14:creationId xmlns:p14="http://schemas.microsoft.com/office/powerpoint/2010/main" val="13142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en-US" dirty="0" smtClean="0"/>
              <a:t>Regularization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200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025" y="4941168"/>
            <a:ext cx="472321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5776" y="1628800"/>
            <a:ext cx="388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Minimization of the functional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21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83208" y="3933056"/>
            <a:ext cx="280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dirty="0" smtClean="0"/>
              <a:t> </a:t>
            </a:r>
            <a:r>
              <a:rPr lang="en-US" sz="2400" dirty="0" smtClean="0"/>
              <a:t>Lagrange multiplier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501008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Trial solution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429000"/>
            <a:ext cx="485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139952" y="4581128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Radar image simulation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" y="4005064"/>
            <a:ext cx="4700836" cy="26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79512" y="908720"/>
          <a:ext cx="550912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268760"/>
            <a:ext cx="3240360" cy="60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772817"/>
            <a:ext cx="1440160" cy="67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Work2017\Presentation SOMAR\surfa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276872"/>
            <a:ext cx="3024336" cy="149779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4221088"/>
            <a:ext cx="48574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5661248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image</a:t>
            </a:r>
          </a:p>
          <a:p>
            <a:r>
              <a:rPr lang="en-US" dirty="0" smtClean="0"/>
              <a:t>(1D section)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5661248"/>
            <a:ext cx="115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</a:t>
            </a:r>
          </a:p>
          <a:p>
            <a:r>
              <a:rPr lang="en-US" dirty="0" smtClean="0"/>
              <a:t>(no noise)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40352" y="5661248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</a:t>
            </a:r>
          </a:p>
          <a:p>
            <a:r>
              <a:rPr lang="en-US" dirty="0" smtClean="0"/>
              <a:t>(with noise)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59126" y="3789040"/>
            <a:ext cx="321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undulated sea surface realization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2D Fourier analysis</a:t>
            </a:r>
            <a:endParaRPr lang="ru-RU" dirty="0"/>
          </a:p>
        </p:txBody>
      </p:sp>
      <p:pic>
        <p:nvPicPr>
          <p:cNvPr id="9218" name="Picture 2" descr="E:\Work2017\Статья ИКИ 2016\Рисунки аплоад\Чернышов-оценка-рисунок-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23273"/>
            <a:ext cx="5544616" cy="48420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789" y="5999343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15293" y="5963910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 pitchFamily="34" charset="0"/>
                <a:cs typeface="Arial" pitchFamily="34" charset="0"/>
              </a:rPr>
              <a:t>Depth,m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Velocities measurements with a Doppler shift X-Band Radar</a:t>
            </a:r>
            <a:endParaRPr lang="en-US" dirty="0"/>
          </a:p>
        </p:txBody>
      </p:sp>
      <p:pic>
        <p:nvPicPr>
          <p:cNvPr id="1026" name="Picture 2" descr="C:\Users\user\Desktop\למצגת\ra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2" y="2276872"/>
            <a:ext cx="2970000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 descr="C:\Users\user\Desktop\למצגת\Flu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68" y="2276872"/>
            <a:ext cx="5279998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458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68985"/>
            <a:ext cx="7886700" cy="1325563"/>
          </a:xfrm>
        </p:spPr>
        <p:txBody>
          <a:bodyPr/>
          <a:lstStyle/>
          <a:p>
            <a:r>
              <a:rPr lang="en-US" dirty="0" smtClean="0"/>
              <a:t>Wind-wave-current tank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834"/>
            <a:ext cx="6004425" cy="160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3" y="3645024"/>
            <a:ext cx="4254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7" y="1484784"/>
            <a:ext cx="372009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Doppler X-band 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208" y="1196752"/>
            <a:ext cx="2448272" cy="48245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 Doppler based X-Band Radar (HB-100) was fixed above 2 flume channels.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The radar was pointed towards moving objects (velocity controlled carriage / water surface)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and the raw signal (phase change in time) of the radar was recorded.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588" y="2978796"/>
            <a:ext cx="8042771" cy="3797343"/>
            <a:chOff x="241783" y="2769965"/>
            <a:chExt cx="8042771" cy="3797343"/>
          </a:xfrm>
        </p:grpSpPr>
        <p:pic>
          <p:nvPicPr>
            <p:cNvPr id="5122" name="Picture 2" descr="C:\Users\user\Desktop\למצגת\20_01_17_12_03_m_si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83" y="3233115"/>
              <a:ext cx="6004425" cy="29674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241783" y="6197976"/>
              <a:ext cx="804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*The raw signal of the radar, pointed to a carriage, moving away in constant speed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783" y="2769965"/>
              <a:ext cx="3373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14870" y="1412378"/>
            <a:ext cx="17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F=10.525GHz, </a:t>
            </a:r>
            <a:r>
              <a:rPr lang="en-US" dirty="0" err="1" smtClean="0"/>
              <a:t>Lbragg</a:t>
            </a:r>
            <a:r>
              <a:rPr lang="en-US" dirty="0" smtClean="0"/>
              <a:t>=1.4cm /cos(theta)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01" y="1412378"/>
            <a:ext cx="2817200" cy="21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5" y="116030"/>
            <a:ext cx="7886700" cy="1325563"/>
          </a:xfrm>
        </p:spPr>
        <p:txBody>
          <a:bodyPr/>
          <a:lstStyle/>
          <a:p>
            <a:r>
              <a:rPr lang="en-US" dirty="0" smtClean="0"/>
              <a:t>Data Analysis </a:t>
            </a:r>
            <a:r>
              <a:rPr lang="en-US" dirty="0"/>
              <a:t>M</a:t>
            </a:r>
            <a:r>
              <a:rPr lang="en-US" dirty="0" smtClean="0"/>
              <a:t>ethods </a:t>
            </a:r>
            <a:endParaRPr lang="en-US" dirty="0"/>
          </a:p>
        </p:txBody>
      </p:sp>
      <p:pic>
        <p:nvPicPr>
          <p:cNvPr id="2051" name="Picture 3" descr="C:\Users\user\Desktop\למצגת\Raw_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 descr="C:\Users\user\Desktop\למצגת\constant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320001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512771" y="144161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FFT</a:t>
            </a:r>
            <a:r>
              <a:rPr lang="en-US" dirty="0" smtClean="0"/>
              <a:t>: Fourier Transform over time intervals, getting the velocity from the Doppler equation.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1560" y="1412776"/>
            <a:ext cx="374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Hilbert Transform: </a:t>
            </a:r>
            <a:r>
              <a:rPr lang="en-US" dirty="0" smtClean="0"/>
              <a:t>The phase in time as well as the signal’s envelope are carried out, then converted to speed over time.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 = 0.25sec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7" y="496"/>
            <a:ext cx="7886700" cy="1325563"/>
          </a:xfrm>
        </p:spPr>
        <p:txBody>
          <a:bodyPr/>
          <a:lstStyle/>
          <a:p>
            <a:r>
              <a:rPr lang="en-US" dirty="0" smtClean="0"/>
              <a:t>Results Validation</a:t>
            </a:r>
            <a:endParaRPr lang="en-US" dirty="0"/>
          </a:p>
        </p:txBody>
      </p:sp>
      <p:pic>
        <p:nvPicPr>
          <p:cNvPr id="3074" name="Picture 2" descr="C:\Users\user\Desktop\למצגת\Radar_Pitot_Encoder_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98" y="314096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5" name="Picture 3" descr="C:\Users\user\Desktop\למצגת\Radar_Pitot_acc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7" y="314096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589357" y="1268760"/>
            <a:ext cx="7871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moving carriage speed, as well as the water movement speed was measured with the carriage movement encoder and a pitot-differential pressure system, correspondingly.</a:t>
            </a:r>
          </a:p>
          <a:p>
            <a:r>
              <a:rPr lang="en-US" sz="2400" dirty="0" smtClean="0"/>
              <a:t>Then the signals were compared.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8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90" y="-222006"/>
            <a:ext cx="7886700" cy="1325563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preliminary results </a:t>
            </a:r>
            <a:endParaRPr lang="en-US" dirty="0"/>
          </a:p>
        </p:txBody>
      </p:sp>
      <p:pic>
        <p:nvPicPr>
          <p:cNvPr id="4098" name="Picture 2" descr="C:\Users\user\Desktop\למצגת\00_320_45_velo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47469"/>
            <a:ext cx="5062817" cy="278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100" name="Picture 4" descr="C:\Users\user\Desktop\למצגת\Mon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840001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759460" y="5057335"/>
            <a:ext cx="18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Uwind</a:t>
            </a:r>
            <a:r>
              <a:rPr lang="en-US" dirty="0" smtClean="0"/>
              <a:t>=0.85m/sec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4184" y="1104337"/>
            <a:ext cx="189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0.4 sec</a:t>
            </a:r>
          </a:p>
          <a:p>
            <a:r>
              <a:rPr lang="en-US" dirty="0" smtClean="0"/>
              <a:t>C=0.5 m/sec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4184" y="1916832"/>
            <a:ext cx="311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Monochromatic wave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9460" y="4539797"/>
            <a:ext cx="311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spectra</a:t>
            </a:r>
          </a:p>
        </p:txBody>
      </p:sp>
    </p:spTree>
    <p:extLst>
      <p:ext uri="{BB962C8B-B14F-4D97-AF65-F5344CB8AC3E}">
        <p14:creationId xmlns:p14="http://schemas.microsoft.com/office/powerpoint/2010/main" val="39731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61648" cy="143103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39550" y="4271442"/>
            <a:ext cx="8208913" cy="2444354"/>
          </a:xfrm>
          <a:custGeom>
            <a:avLst/>
            <a:gdLst>
              <a:gd name="G0" fmla="*/ 1 23107 2"/>
              <a:gd name="G1" fmla="*/ 1 9053 2"/>
              <a:gd name="G2" fmla="+- 9053 0 0"/>
              <a:gd name="G3" fmla="+- 2310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107" y="0"/>
                </a:lnTo>
                <a:lnTo>
                  <a:pt x="23107" y="9053"/>
                </a:lnTo>
                <a:lnTo>
                  <a:pt x="0" y="9053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altLang="x-none" sz="2000" dirty="0" smtClean="0">
                <a:solidFill>
                  <a:schemeClr val="tx1"/>
                </a:solidFill>
              </a:rPr>
              <a:t>Stewart </a:t>
            </a:r>
            <a:r>
              <a:rPr lang="en-US" altLang="x-none" sz="2000" dirty="0">
                <a:solidFill>
                  <a:schemeClr val="tx1"/>
                </a:solidFill>
              </a:rPr>
              <a:t>&amp; Joy (1974): deep water, a weak </a:t>
            </a:r>
            <a:r>
              <a:rPr lang="en-US" altLang="x-none" sz="2000" dirty="0" smtClean="0">
                <a:solidFill>
                  <a:schemeClr val="tx1"/>
                </a:solidFill>
              </a:rPr>
              <a:t>currents,</a:t>
            </a:r>
          </a:p>
          <a:p>
            <a:pPr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altLang="x-none" sz="2000" dirty="0" smtClean="0">
                <a:solidFill>
                  <a:schemeClr val="tx1"/>
                </a:solidFill>
              </a:rPr>
              <a:t>small gradients </a:t>
            </a:r>
            <a:r>
              <a:rPr lang="en-US" altLang="x-none" sz="2000" dirty="0">
                <a:solidFill>
                  <a:schemeClr val="tx1"/>
                </a:solidFill>
              </a:rPr>
              <a:t>and curvatures </a:t>
            </a:r>
            <a:r>
              <a:rPr lang="en-US" altLang="x-none" sz="2000" dirty="0" smtClean="0">
                <a:solidFill>
                  <a:schemeClr val="tx1"/>
                </a:solidFill>
              </a:rPr>
              <a:t>assumptions</a:t>
            </a:r>
            <a:endParaRPr lang="en-US" altLang="x-none" sz="2000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altLang="x-none" sz="2000" dirty="0">
                <a:solidFill>
                  <a:schemeClr val="tx1"/>
                </a:solidFill>
              </a:rPr>
              <a:t> </a:t>
            </a:r>
            <a:endParaRPr lang="en-US" altLang="x-none" sz="2000" dirty="0" smtClean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altLang="x-none" sz="2000" dirty="0" err="1" smtClean="0">
                <a:solidFill>
                  <a:schemeClr val="tx1"/>
                </a:solidFill>
              </a:rPr>
              <a:t>Skop</a:t>
            </a:r>
            <a:r>
              <a:rPr lang="en-US" altLang="x-none" sz="2000" dirty="0" smtClean="0">
                <a:solidFill>
                  <a:schemeClr val="tx1"/>
                </a:solidFill>
              </a:rPr>
              <a:t> (1987): </a:t>
            </a:r>
            <a:r>
              <a:rPr lang="en-US" altLang="x-none" sz="2000" dirty="0">
                <a:solidFill>
                  <a:schemeClr val="tx1"/>
                </a:solidFill>
              </a:rPr>
              <a:t>same for any water </a:t>
            </a:r>
            <a:r>
              <a:rPr lang="en-US" altLang="x-none" sz="2000" dirty="0" smtClean="0">
                <a:solidFill>
                  <a:schemeClr val="tx1"/>
                </a:solidFill>
              </a:rPr>
              <a:t>depth</a:t>
            </a:r>
            <a:endParaRPr lang="en-US" altLang="x-none" sz="2000" dirty="0">
              <a:solidFill>
                <a:schemeClr val="tx1"/>
              </a:solidFill>
            </a:endParaRPr>
          </a:p>
          <a:p>
            <a:pPr marL="161925"/>
            <a:endParaRPr lang="en-US" altLang="x-none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altLang="x-none" sz="2000" dirty="0" smtClean="0">
                <a:solidFill>
                  <a:schemeClr val="tx1"/>
                </a:solidFill>
              </a:rPr>
              <a:t>Kirby </a:t>
            </a:r>
            <a:r>
              <a:rPr lang="en-US" altLang="x-none" sz="2000" dirty="0">
                <a:solidFill>
                  <a:schemeClr val="tx1"/>
                </a:solidFill>
              </a:rPr>
              <a:t>&amp; Chen (1989): </a:t>
            </a:r>
            <a:r>
              <a:rPr lang="en-US" altLang="x-none" sz="2000" dirty="0" smtClean="0">
                <a:solidFill>
                  <a:schemeClr val="tx1"/>
                </a:solidFill>
              </a:rPr>
              <a:t>second order for </a:t>
            </a:r>
            <a:r>
              <a:rPr lang="en-US" altLang="x-none" sz="2000" dirty="0">
                <a:solidFill>
                  <a:schemeClr val="tx1"/>
                </a:solidFill>
              </a:rPr>
              <a:t>any water depth</a:t>
            </a:r>
          </a:p>
          <a:p>
            <a:pPr marL="161925"/>
            <a:endParaRPr lang="en-US" altLang="x-none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altLang="x-none" sz="2000" dirty="0" err="1" smtClean="0">
                <a:solidFill>
                  <a:schemeClr val="tx1"/>
                </a:solidFill>
              </a:rPr>
              <a:t>Shrira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>
                <a:solidFill>
                  <a:schemeClr val="tx1"/>
                </a:solidFill>
              </a:rPr>
              <a:t>(1993): deep water, only a small curvature assumption</a:t>
            </a:r>
          </a:p>
          <a:p>
            <a:pPr marL="161925"/>
            <a:endParaRPr lang="en-US" altLang="x-none" sz="2000" dirty="0">
              <a:solidFill>
                <a:schemeClr val="tx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47502"/>
            <a:ext cx="4530555" cy="8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4" y="2463997"/>
            <a:ext cx="5745635" cy="9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53" y="3609083"/>
            <a:ext cx="2402004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730355" y="2135981"/>
            <a:ext cx="2593181" cy="319088"/>
          </a:xfrm>
          <a:custGeom>
            <a:avLst/>
            <a:gdLst>
              <a:gd name="G0" fmla="+- 4802 0 0"/>
              <a:gd name="G1" fmla="+- 591 0 0"/>
              <a:gd name="G2" fmla="+- 1182 0 0"/>
              <a:gd name="G3" fmla="+- 960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604" y="0"/>
                </a:lnTo>
                <a:lnTo>
                  <a:pt x="9604" y="1182"/>
                </a:lnTo>
                <a:lnTo>
                  <a:pt x="0" y="11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x-none" sz="1650">
                <a:solidFill>
                  <a:srgbClr val="FFFFFF"/>
                </a:solidFill>
              </a:rPr>
              <a:t>Rayleigh's equation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5081588" y="2572941"/>
            <a:ext cx="1248966" cy="319088"/>
          </a:xfrm>
          <a:custGeom>
            <a:avLst/>
            <a:gdLst>
              <a:gd name="G0" fmla="+- 2313 0 0"/>
              <a:gd name="G1" fmla="+- 591 0 0"/>
              <a:gd name="G2" fmla="+- 1182 0 0"/>
              <a:gd name="G3" fmla="+- 462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626" y="0"/>
                </a:lnTo>
                <a:lnTo>
                  <a:pt x="4626" y="1182"/>
                </a:lnTo>
                <a:lnTo>
                  <a:pt x="0" y="11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x-none" sz="1650">
                <a:solidFill>
                  <a:srgbClr val="FFFFFF"/>
                </a:solidFill>
              </a:rPr>
              <a:t>Surface BC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6328174" y="2865835"/>
            <a:ext cx="1248965" cy="319088"/>
          </a:xfrm>
          <a:custGeom>
            <a:avLst/>
            <a:gdLst>
              <a:gd name="G0" fmla="+- 2313 0 0"/>
              <a:gd name="G1" fmla="+- 591 0 0"/>
              <a:gd name="G2" fmla="+- 1182 0 0"/>
              <a:gd name="G3" fmla="+- 462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626" y="0"/>
                </a:lnTo>
                <a:lnTo>
                  <a:pt x="4626" y="1182"/>
                </a:lnTo>
                <a:lnTo>
                  <a:pt x="0" y="11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x-none" sz="1650">
                <a:solidFill>
                  <a:srgbClr val="FFFFFF"/>
                </a:solidFill>
              </a:rPr>
              <a:t>Bottom BC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0106" y="577193"/>
            <a:ext cx="41386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50" y="52610"/>
            <a:ext cx="6348413" cy="1076325"/>
          </a:xfrm>
          <a:ln/>
        </p:spPr>
        <p:txBody>
          <a:bodyPr anchor="ctr">
            <a:normAutofit/>
          </a:bodyPr>
          <a:lstStyle/>
          <a:p>
            <a:pPr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US" altLang="x-none" dirty="0" smtClean="0"/>
              <a:t>Rayleigh’s equation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942446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80456" y="216496"/>
            <a:ext cx="6172200" cy="1076325"/>
          </a:xfrm>
          <a:ln/>
        </p:spPr>
        <p:txBody>
          <a:bodyPr anchor="ctr">
            <a:normAutofit/>
          </a:bodyPr>
          <a:lstStyle/>
          <a:p>
            <a:pPr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US" altLang="x-none"/>
              <a:t>Solutions of Rayleigh's eqn.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85900" y="2286001"/>
            <a:ext cx="6172200" cy="298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730355" y="2115741"/>
            <a:ext cx="2593181" cy="319088"/>
          </a:xfrm>
          <a:custGeom>
            <a:avLst/>
            <a:gdLst>
              <a:gd name="G0" fmla="+- 4802 0 0"/>
              <a:gd name="G1" fmla="+- 591 0 0"/>
              <a:gd name="G2" fmla="+- 1182 0 0"/>
              <a:gd name="G3" fmla="+- 960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604" y="0"/>
                </a:lnTo>
                <a:lnTo>
                  <a:pt x="9604" y="1182"/>
                </a:lnTo>
                <a:lnTo>
                  <a:pt x="0" y="11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x-none" sz="1650">
                <a:solidFill>
                  <a:srgbClr val="FFFFFF"/>
                </a:solidFill>
              </a:rPr>
              <a:t>Rayleigh's equation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5081588" y="2459831"/>
            <a:ext cx="1248966" cy="319088"/>
          </a:xfrm>
          <a:custGeom>
            <a:avLst/>
            <a:gdLst>
              <a:gd name="G0" fmla="+- 2313 0 0"/>
              <a:gd name="G1" fmla="+- 591 0 0"/>
              <a:gd name="G2" fmla="+- 1182 0 0"/>
              <a:gd name="G3" fmla="+- 462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626" y="0"/>
                </a:lnTo>
                <a:lnTo>
                  <a:pt x="4626" y="1182"/>
                </a:lnTo>
                <a:lnTo>
                  <a:pt x="0" y="11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x-none" sz="1650">
                <a:solidFill>
                  <a:srgbClr val="FFFFFF"/>
                </a:solidFill>
              </a:rPr>
              <a:t>Surface BC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6328174" y="2752725"/>
            <a:ext cx="1248965" cy="319088"/>
          </a:xfrm>
          <a:custGeom>
            <a:avLst/>
            <a:gdLst>
              <a:gd name="G0" fmla="+- 2313 0 0"/>
              <a:gd name="G1" fmla="+- 591 0 0"/>
              <a:gd name="G2" fmla="+- 1182 0 0"/>
              <a:gd name="G3" fmla="+- 462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626" y="0"/>
                </a:lnTo>
                <a:lnTo>
                  <a:pt x="4626" y="1182"/>
                </a:lnTo>
                <a:lnTo>
                  <a:pt x="0" y="11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x-none" sz="1650">
                <a:solidFill>
                  <a:srgbClr val="FFFFFF"/>
                </a:solidFill>
              </a:rPr>
              <a:t>Bottom BC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994422" y="2159795"/>
            <a:ext cx="822722" cy="479822"/>
          </a:xfrm>
          <a:custGeom>
            <a:avLst/>
            <a:gdLst>
              <a:gd name="G0" fmla="*/ 1 3049 2"/>
              <a:gd name="G1" fmla="*/ 1 1779 2"/>
              <a:gd name="G2" fmla="+- 1779 0 0"/>
              <a:gd name="G3" fmla="+- 304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049" y="0"/>
                </a:lnTo>
                <a:lnTo>
                  <a:pt x="3049" y="1779"/>
                </a:lnTo>
                <a:lnTo>
                  <a:pt x="0" y="1779"/>
                </a:lnTo>
                <a:close/>
              </a:path>
            </a:pathLst>
          </a:custGeom>
          <a:solidFill>
            <a:srgbClr val="99CCFF">
              <a:alpha val="0"/>
            </a:srgbClr>
          </a:solidFill>
          <a:ln w="9000" cap="sq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257426" y="2845595"/>
            <a:ext cx="873919" cy="479822"/>
          </a:xfrm>
          <a:custGeom>
            <a:avLst/>
            <a:gdLst>
              <a:gd name="G0" fmla="*/ 1 3239 2"/>
              <a:gd name="G1" fmla="*/ 1 1779 2"/>
              <a:gd name="G2" fmla="+- 1779 0 0"/>
              <a:gd name="G3" fmla="+- 323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239" y="0"/>
                </a:lnTo>
                <a:lnTo>
                  <a:pt x="3239" y="1779"/>
                </a:lnTo>
                <a:lnTo>
                  <a:pt x="0" y="1779"/>
                </a:lnTo>
                <a:close/>
              </a:path>
            </a:pathLst>
          </a:custGeom>
          <a:solidFill>
            <a:srgbClr val="99CCFF">
              <a:alpha val="0"/>
            </a:srgbClr>
          </a:solidFill>
          <a:ln w="9000" cap="sq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629026" y="3120630"/>
            <a:ext cx="188119" cy="205978"/>
          </a:xfrm>
          <a:custGeom>
            <a:avLst/>
            <a:gdLst>
              <a:gd name="G0" fmla="*/ 1 699 2"/>
              <a:gd name="G1" fmla="*/ 1 763 2"/>
              <a:gd name="G2" fmla="+- 763 0 0"/>
              <a:gd name="G3" fmla="+- 69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699" y="0"/>
                </a:lnTo>
                <a:lnTo>
                  <a:pt x="699" y="763"/>
                </a:lnTo>
                <a:lnTo>
                  <a:pt x="0" y="763"/>
                </a:lnTo>
                <a:close/>
              </a:path>
            </a:pathLst>
          </a:custGeom>
          <a:solidFill>
            <a:srgbClr val="99CCFF">
              <a:alpha val="0"/>
            </a:srgbClr>
          </a:solidFill>
          <a:ln w="9000" cap="sq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1046434" y="3806430"/>
            <a:ext cx="6837934" cy="2759278"/>
            <a:chOff x="115" y="2246"/>
            <a:chExt cx="5355" cy="2014"/>
          </a:xfrm>
        </p:grpSpPr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88" y="2246"/>
              <a:ext cx="39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7500" tIns="49680" rIns="67500" bIns="3375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x-none">
                  <a:solidFill>
                    <a:srgbClr val="FFFFFF"/>
                  </a:solidFill>
                </a:rPr>
                <a:t>Stuart &amp; Joy (1974); Kirby &amp; Chen (1989)</a:t>
              </a:r>
            </a:p>
          </p:txBody>
        </p:sp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2592"/>
              <a:ext cx="1281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2592"/>
              <a:ext cx="1355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" y="2995"/>
              <a:ext cx="2805" cy="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3134"/>
              <a:ext cx="233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3882"/>
              <a:ext cx="197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595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3900"/>
              <a:ext cx="1993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47502"/>
            <a:ext cx="4530555" cy="8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4" y="2463997"/>
            <a:ext cx="5745635" cy="9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53" y="3609083"/>
            <a:ext cx="2402004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1588" y="4195612"/>
            <a:ext cx="32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dirty="0" err="1"/>
              <a:t>Skop</a:t>
            </a:r>
            <a:r>
              <a:rPr lang="en-US" altLang="x-none" dirty="0"/>
              <a:t> (1987</a:t>
            </a:r>
            <a:r>
              <a:rPr lang="en-US" altLang="x-none" dirty="0" smtClean="0"/>
              <a:t>), Kirby &amp; Chen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2593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Skop</a:t>
            </a:r>
            <a:r>
              <a:rPr lang="en-US" dirty="0" smtClean="0"/>
              <a:t> solution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13154"/>
            <a:ext cx="3019053" cy="98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167910" cy="27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7170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15719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i="1" dirty="0" smtClean="0"/>
              <a:t>          </a:t>
            </a:r>
            <a:r>
              <a:rPr lang="en-US" i="1" dirty="0" err="1" smtClean="0"/>
              <a:t>Skop</a:t>
            </a:r>
            <a:r>
              <a:rPr lang="en-US" i="1" dirty="0" smtClean="0"/>
              <a:t> R. A.  </a:t>
            </a:r>
            <a:r>
              <a:rPr lang="en-US" dirty="0" smtClean="0"/>
              <a:t>An approach to the analysis of the interaction of surface waves with depth-varying current fields</a:t>
            </a:r>
            <a:r>
              <a:rPr lang="en-US" i="1" dirty="0" smtClean="0"/>
              <a:t>//Applied mathematical modeling. 1987. Vol.11. No 6. P.432-437 </a:t>
            </a:r>
          </a:p>
        </p:txBody>
      </p:sp>
    </p:spTree>
    <p:extLst>
      <p:ext uri="{BB962C8B-B14F-4D97-AF65-F5344CB8AC3E}">
        <p14:creationId xmlns:p14="http://schemas.microsoft.com/office/powerpoint/2010/main" val="15028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Trapezoidal integration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7467600" cy="23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Work2017\Статья ИКИ 2016\Shearing curent PLA pictur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68831"/>
            <a:ext cx="4032448" cy="249456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93096"/>
            <a:ext cx="2943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Minimization formulation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667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327104"/>
            <a:ext cx="3409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07693"/>
            <a:ext cx="6419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779912" y="2996952"/>
            <a:ext cx="100811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Matrix formulation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343" y="1378028"/>
            <a:ext cx="1695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81" y="1988840"/>
            <a:ext cx="8486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24944"/>
            <a:ext cx="7296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861048"/>
            <a:ext cx="639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651226"/>
            <a:ext cx="190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27584" y="4581128"/>
            <a:ext cx="3963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Discrete Heaviside’s function</a:t>
            </a:r>
            <a:endParaRPr lang="ru-RU" sz="2400" dirty="0"/>
          </a:p>
        </p:txBody>
      </p:sp>
      <p:pic>
        <p:nvPicPr>
          <p:cNvPr id="2050" name="Picture 2" descr="E:\Dropbox\TAU_current\Presentation SOMAR-2017\UnistepforSk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21088"/>
            <a:ext cx="3168352" cy="2491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1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76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Retrieval from an exact surface function</a:t>
            </a:r>
            <a:endParaRPr lang="ru-RU" dirty="0"/>
          </a:p>
        </p:txBody>
      </p:sp>
      <p:pic>
        <p:nvPicPr>
          <p:cNvPr id="5122" name="Picture 2" descr="E:\Work2017\Presentation SOMAR\Безымянный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208912" cy="4905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172" y="-3196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Noise sensitivity</a:t>
            </a:r>
            <a:endParaRPr lang="ru-RU" dirty="0"/>
          </a:p>
        </p:txBody>
      </p:sp>
      <p:pic>
        <p:nvPicPr>
          <p:cNvPr id="1026" name="Picture 2" descr="E:\Work2017\Presentation SOMAR\regularizatio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18" y="1124744"/>
            <a:ext cx="8427430" cy="516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3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419</Words>
  <Application>Microsoft Macintosh PowerPoint</Application>
  <PresentationFormat>On-screen Show (4:3)</PresentationFormat>
  <Paragraphs>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WenQuanYi Zen Hei</vt:lpstr>
      <vt:lpstr>Wingdings</vt:lpstr>
      <vt:lpstr>Arial</vt:lpstr>
      <vt:lpstr>Office Theme</vt:lpstr>
      <vt:lpstr>Possibilities of shearing current profile reconstruction from X-band radar images</vt:lpstr>
      <vt:lpstr>Rayleigh’s equation</vt:lpstr>
      <vt:lpstr>Solutions of Rayleigh's eqn.</vt:lpstr>
      <vt:lpstr>Skop solution</vt:lpstr>
      <vt:lpstr>Trapezoidal integration</vt:lpstr>
      <vt:lpstr>Minimization formulation</vt:lpstr>
      <vt:lpstr>Matrix formulation</vt:lpstr>
      <vt:lpstr>Retrieval from an exact surface function</vt:lpstr>
      <vt:lpstr>Noise sensitivity</vt:lpstr>
      <vt:lpstr>Regularization</vt:lpstr>
      <vt:lpstr>Radar image simulation</vt:lpstr>
      <vt:lpstr>2D Fourier analysis</vt:lpstr>
      <vt:lpstr>Velocities measurements with a Doppler shift X-Band Radar</vt:lpstr>
      <vt:lpstr>Wind-wave-current tank</vt:lpstr>
      <vt:lpstr>Small Doppler X-band radar</vt:lpstr>
      <vt:lpstr>Data Analysis Methods </vt:lpstr>
      <vt:lpstr>Results Validation</vt:lpstr>
      <vt:lpstr>Some preliminary results </vt:lpstr>
      <vt:lpstr>Thank you!</vt:lpstr>
    </vt:vector>
  </TitlesOfParts>
  <Company>Toshiba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Velocities measurements with a Doppler shift X-Band Radar</dc:title>
  <dc:creator>eyalginz</dc:creator>
  <cp:lastModifiedBy>Microsoft Office User</cp:lastModifiedBy>
  <cp:revision>32</cp:revision>
  <dcterms:created xsi:type="dcterms:W3CDTF">2017-05-08T09:34:47Z</dcterms:created>
  <dcterms:modified xsi:type="dcterms:W3CDTF">2017-05-09T13:22:00Z</dcterms:modified>
</cp:coreProperties>
</file>