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7" r:id="rId2"/>
    <p:sldId id="259" r:id="rId3"/>
    <p:sldId id="262" r:id="rId4"/>
    <p:sldId id="263" r:id="rId5"/>
    <p:sldId id="264" r:id="rId6"/>
    <p:sldId id="265" r:id="rId7"/>
    <p:sldId id="260" r:id="rId8"/>
    <p:sldId id="261" r:id="rId9"/>
    <p:sldId id="271" r:id="rId10"/>
    <p:sldId id="267" r:id="rId11"/>
    <p:sldId id="266" r:id="rId12"/>
    <p:sldId id="268" r:id="rId13"/>
    <p:sldId id="270" r:id="rId14"/>
    <p:sldId id="269" r:id="rId15"/>
    <p:sldId id="272" r:id="rId16"/>
    <p:sldId id="27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59" d="100"/>
          <a:sy n="59" d="100"/>
        </p:scale>
        <p:origin x="1618" y="7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632C0A-8530-418E-B6CE-FAC169C7F30F}" type="datetimeFigureOut">
              <a:rPr lang="en-US" smtClean="0"/>
              <a:t>5/3/2017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25A2E-36B7-4155-AEEE-4B37ACC1F95B}" type="slidenum">
              <a:rPr lang="en-US" smtClean="0"/>
              <a:t>‹#›</a:t>
            </a:fld>
            <a:endParaRPr lang="en-US"/>
          </a:p>
        </p:txBody>
      </p:sp>
    </p:spTree>
    <p:extLst>
      <p:ext uri="{BB962C8B-B14F-4D97-AF65-F5344CB8AC3E}">
        <p14:creationId xmlns:p14="http://schemas.microsoft.com/office/powerpoint/2010/main" val="2013199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D115C9-E24C-4512-AA8B-319BB49F77B5}" type="slidenum">
              <a:rPr lang="en-US" smtClean="0">
                <a:solidFill>
                  <a:prstClr val="black"/>
                </a:solidFill>
                <a:latin typeface="Arial" panose="020B0604020202020204"/>
              </a:rPr>
              <a:pPr/>
              <a:t>1</a:t>
            </a:fld>
            <a:endParaRPr lang="en-US">
              <a:solidFill>
                <a:prstClr val="black"/>
              </a:solidFill>
              <a:latin typeface="Arial" panose="020B0604020202020204"/>
            </a:endParaRPr>
          </a:p>
        </p:txBody>
      </p:sp>
    </p:spTree>
    <p:extLst>
      <p:ext uri="{BB962C8B-B14F-4D97-AF65-F5344CB8AC3E}">
        <p14:creationId xmlns:p14="http://schemas.microsoft.com/office/powerpoint/2010/main" val="41887781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descr="horizon.png"/>
          <p:cNvPicPr>
            <a:picLocks noChangeAspect="1"/>
          </p:cNvPicPr>
          <p:nvPr/>
        </p:nvPicPr>
        <p:blipFill>
          <a:blip r:embed="rId2" cstate="print"/>
          <a:srcRect t="33333"/>
          <a:stretch>
            <a:fillRect/>
          </a:stretch>
        </p:blipFill>
        <p:spPr>
          <a:xfrm>
            <a:off x="0" y="0"/>
            <a:ext cx="12192000" cy="4572000"/>
          </a:xfrm>
          <a:prstGeom prst="rect">
            <a:avLst/>
          </a:prstGeom>
        </p:spPr>
      </p:pic>
      <p:sp>
        <p:nvSpPr>
          <p:cNvPr id="4" name="Date Placeholder 3"/>
          <p:cNvSpPr>
            <a:spLocks noGrp="1"/>
          </p:cNvSpPr>
          <p:nvPr>
            <p:ph type="dt" sz="half" idx="10"/>
          </p:nvPr>
        </p:nvSpPr>
        <p:spPr/>
        <p:txBody>
          <a:bodyPr/>
          <a:lstStyle/>
          <a:p>
            <a:fld id="{6E9FD87A-18E6-48AA-9D92-80943963D244}" type="datetime1">
              <a:rPr lang="en-US" smtClean="0">
                <a:solidFill>
                  <a:prstClr val="white"/>
                </a:solidFill>
              </a:rPr>
              <a:pPr/>
              <a:t>5/3/2017</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white"/>
                </a:solidFill>
              </a:rPr>
              <a:pPr/>
              <a:t>‹#›</a:t>
            </a:fld>
            <a:endParaRPr lang="en-US">
              <a:solidFill>
                <a:prstClr val="white"/>
              </a:solidFill>
            </a:endParaRPr>
          </a:p>
        </p:txBody>
      </p:sp>
      <p:sp>
        <p:nvSpPr>
          <p:cNvPr id="3" name="Subtitle 2"/>
          <p:cNvSpPr>
            <a:spLocks noGrp="1"/>
          </p:cNvSpPr>
          <p:nvPr>
            <p:ph type="subTitle" idx="1"/>
          </p:nvPr>
        </p:nvSpPr>
        <p:spPr>
          <a:xfrm>
            <a:off x="1625600" y="3886200"/>
            <a:ext cx="8534400" cy="1752600"/>
          </a:xfrm>
        </p:spPr>
        <p:txBody>
          <a:bodyPr>
            <a:normAutofit/>
          </a:bodyPr>
          <a:lstStyle>
            <a:lvl1pPr marL="0" indent="0" algn="ctr">
              <a:buNone/>
              <a:defRPr sz="28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914400" y="2007889"/>
            <a:ext cx="10363200" cy="1470025"/>
          </a:xfrm>
        </p:spPr>
        <p:txBody>
          <a:bodyPr/>
          <a:lstStyle>
            <a:lvl1pPr algn="ctr">
              <a:defRPr sz="4400" b="1">
                <a:solidFill>
                  <a:schemeClr val="tx2"/>
                </a:solidFill>
                <a:effectLst/>
              </a:defRPr>
            </a:lvl1pPr>
          </a:lstStyle>
          <a:p>
            <a:r>
              <a:rPr lang="en-US" smtClean="0"/>
              <a:t>Click to edit Master title style</a:t>
            </a:r>
            <a:endParaRPr lang="en-US" dirty="0"/>
          </a:p>
        </p:txBody>
      </p:sp>
    </p:spTree>
    <p:extLst>
      <p:ext uri="{BB962C8B-B14F-4D97-AF65-F5344CB8AC3E}">
        <p14:creationId xmlns:p14="http://schemas.microsoft.com/office/powerpoint/2010/main" val="649703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7EE6081-38D3-44C7-9606-9636204DDB22}" type="datetime1">
              <a:rPr lang="en-US" smtClean="0">
                <a:solidFill>
                  <a:prstClr val="white"/>
                </a:solidFill>
              </a:rPr>
              <a:pPr/>
              <a:t>5/3/2017</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white"/>
                </a:solidFill>
              </a:rPr>
              <a:pPr/>
              <a:t>‹#›</a:t>
            </a:fld>
            <a:endParaRPr lang="en-US">
              <a:solidFill>
                <a:prstClr val="white"/>
              </a:solidFill>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37140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38B57C9-4D32-4A12-87A5-B6A3F54886E8}" type="datetime1">
              <a:rPr lang="en-US" smtClean="0">
                <a:solidFill>
                  <a:prstClr val="white"/>
                </a:solidFill>
              </a:rPr>
              <a:pPr/>
              <a:t>5/3/2017</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white"/>
                </a:solidFill>
              </a:rPr>
              <a:pPr/>
              <a:t>‹#›</a:t>
            </a:fld>
            <a:endParaRPr lang="en-US">
              <a:solidFill>
                <a:prstClr val="white"/>
              </a:solidFill>
            </a:endParaRP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dirty="0"/>
          </a:p>
        </p:txBody>
      </p:sp>
    </p:spTree>
    <p:extLst>
      <p:ext uri="{BB962C8B-B14F-4D97-AF65-F5344CB8AC3E}">
        <p14:creationId xmlns:p14="http://schemas.microsoft.com/office/powerpoint/2010/main" val="119508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2"/>
      </p:bgRef>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DABF19A-8B9D-4BAF-B3CF-581ABC5A76B0}" type="datetime1">
              <a:rPr lang="en-US" smtClean="0">
                <a:solidFill>
                  <a:prstClr val="white"/>
                </a:solidFill>
              </a:rPr>
              <a:pPr/>
              <a:t>5/3/2017</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white"/>
                </a:solidFill>
              </a:rPr>
              <a:pPr/>
              <a:t>‹#›</a:t>
            </a:fld>
            <a:endParaRPr lang="en-US">
              <a:solidFill>
                <a:prstClr val="white"/>
              </a:solidFill>
            </a:endParaRPr>
          </a:p>
        </p:txBody>
      </p:sp>
      <p:sp>
        <p:nvSpPr>
          <p:cNvPr id="8" name="Content Placeholder 7"/>
          <p:cNvSpPr>
            <a:spLocks noGrp="1"/>
          </p:cNvSpPr>
          <p:nvPr>
            <p:ph sz="quarter" idx="13"/>
          </p:nvPr>
        </p:nvSpPr>
        <p:spPr>
          <a:xfrm>
            <a:off x="812800" y="1600200"/>
            <a:ext cx="10566400" cy="41148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812800" y="274638"/>
            <a:ext cx="10566400" cy="1143000"/>
          </a:xfrm>
        </p:spPr>
        <p:txBody>
          <a:bodyPr/>
          <a:lstStyle>
            <a:lvl1pPr>
              <a:defRPr>
                <a:solidFill>
                  <a:schemeClr val="tx2"/>
                </a:solidFill>
                <a:effectLst/>
              </a:defRPr>
            </a:lvl1pPr>
          </a:lstStyle>
          <a:p>
            <a:r>
              <a:rPr lang="en-US" smtClean="0"/>
              <a:t>Click to edit Master title style</a:t>
            </a:r>
            <a:endParaRPr lang="en-US" dirty="0"/>
          </a:p>
        </p:txBody>
      </p:sp>
    </p:spTree>
    <p:extLst>
      <p:ext uri="{BB962C8B-B14F-4D97-AF65-F5344CB8AC3E}">
        <p14:creationId xmlns:p14="http://schemas.microsoft.com/office/powerpoint/2010/main" val="699966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85ECE62-A67C-45C0-9A46-677D00669FB0}" type="datetime1">
              <a:rPr lang="en-US" smtClean="0">
                <a:solidFill>
                  <a:prstClr val="white"/>
                </a:solidFill>
              </a:rPr>
              <a:pPr/>
              <a:t>5/3/2017</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white"/>
                </a:solidFill>
              </a:rPr>
              <a:pPr/>
              <a:t>‹#›</a:t>
            </a:fld>
            <a:endParaRPr lang="en-US">
              <a:solidFill>
                <a:prstClr val="white"/>
              </a:solidFill>
            </a:endParaRPr>
          </a:p>
        </p:txBody>
      </p:sp>
      <p:sp>
        <p:nvSpPr>
          <p:cNvPr id="3" name="Text Placeholder 2"/>
          <p:cNvSpPr>
            <a:spLocks noGrp="1"/>
          </p:cNvSpPr>
          <p:nvPr>
            <p:ph type="body" idx="1"/>
          </p:nvPr>
        </p:nvSpPr>
        <p:spPr>
          <a:xfrm>
            <a:off x="812801" y="3462339"/>
            <a:ext cx="10513484" cy="1500187"/>
          </a:xfrm>
        </p:spPr>
        <p:txBody>
          <a:bodyPr anchor="b">
            <a:normAutofit/>
          </a:bodyPr>
          <a:lstStyle>
            <a:lvl1pPr marL="0" indent="0">
              <a:buNone/>
              <a:defRPr sz="2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2" name="Title 1"/>
          <p:cNvSpPr>
            <a:spLocks noGrp="1"/>
          </p:cNvSpPr>
          <p:nvPr>
            <p:ph type="title"/>
          </p:nvPr>
        </p:nvSpPr>
        <p:spPr>
          <a:xfrm>
            <a:off x="812801" y="4962526"/>
            <a:ext cx="10513484" cy="1362075"/>
          </a:xfrm>
        </p:spPr>
        <p:txBody>
          <a:bodyPr anchor="t"/>
          <a:lstStyle>
            <a:lvl1pPr algn="l">
              <a:defRPr sz="4000" b="1" i="0" cap="all" baseline="0"/>
            </a:lvl1pPr>
          </a:lstStyle>
          <a:p>
            <a:r>
              <a:rPr lang="en-US" smtClean="0"/>
              <a:t>Click to edit Master title style</a:t>
            </a:r>
            <a:endParaRPr lang="en-US" dirty="0"/>
          </a:p>
        </p:txBody>
      </p:sp>
    </p:spTree>
    <p:extLst>
      <p:ext uri="{BB962C8B-B14F-4D97-AF65-F5344CB8AC3E}">
        <p14:creationId xmlns:p14="http://schemas.microsoft.com/office/powerpoint/2010/main" val="340483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C195DB-4000-4703-B016-8AAC7B01BD58}" type="datetime1">
              <a:rPr lang="en-US" smtClean="0">
                <a:solidFill>
                  <a:prstClr val="white"/>
                </a:solidFill>
              </a:rPr>
              <a:pPr/>
              <a:t>5/3/2017</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white"/>
                </a:solidFill>
              </a:rPr>
              <a:pPr/>
              <a:t>‹#›</a:t>
            </a:fld>
            <a:endParaRPr lang="en-US">
              <a:solidFill>
                <a:prstClr val="white"/>
              </a:solidFill>
            </a:endParaRPr>
          </a:p>
        </p:txBody>
      </p:sp>
      <p:sp>
        <p:nvSpPr>
          <p:cNvPr id="13" name="Content Placeholder 12"/>
          <p:cNvSpPr>
            <a:spLocks noGrp="1"/>
          </p:cNvSpPr>
          <p:nvPr>
            <p:ph sz="quarter" idx="14"/>
          </p:nvPr>
        </p:nvSpPr>
        <p:spPr>
          <a:xfrm>
            <a:off x="6400800" y="1600200"/>
            <a:ext cx="49784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812800" y="1600200"/>
            <a:ext cx="49784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812800" y="274638"/>
            <a:ext cx="10566400" cy="1143000"/>
          </a:xfrm>
        </p:spPr>
        <p:txBody>
          <a:bodyPr/>
          <a:lstStyle>
            <a:lvl1pPr>
              <a:defRPr>
                <a:solidFill>
                  <a:schemeClr val="tx2"/>
                </a:solidFill>
                <a:effectLst/>
              </a:defRPr>
            </a:lvl1pPr>
          </a:lstStyle>
          <a:p>
            <a:r>
              <a:rPr lang="en-US" smtClean="0"/>
              <a:t>Click to edit Master title style</a:t>
            </a:r>
            <a:endParaRPr lang="en-US" dirty="0"/>
          </a:p>
        </p:txBody>
      </p:sp>
    </p:spTree>
    <p:extLst>
      <p:ext uri="{BB962C8B-B14F-4D97-AF65-F5344CB8AC3E}">
        <p14:creationId xmlns:p14="http://schemas.microsoft.com/office/powerpoint/2010/main" val="289821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A5E61694-1DBA-4F6B-894E-09E8A1C80EAE}" type="datetime1">
              <a:rPr lang="en-US" smtClean="0">
                <a:solidFill>
                  <a:prstClr val="white"/>
                </a:solidFill>
              </a:rPr>
              <a:pPr/>
              <a:t>5/3/2017</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white"/>
                </a:solidFill>
              </a:rPr>
              <a:pPr/>
              <a:t>‹#›</a:t>
            </a:fld>
            <a:endParaRPr lang="en-US">
              <a:solidFill>
                <a:prstClr val="white"/>
              </a:solidFill>
            </a:endParaRPr>
          </a:p>
        </p:txBody>
      </p:sp>
      <p:sp>
        <p:nvSpPr>
          <p:cNvPr id="11" name="Content Placeholder 10"/>
          <p:cNvSpPr>
            <a:spLocks noGrp="1"/>
          </p:cNvSpPr>
          <p:nvPr>
            <p:ph sz="quarter" idx="13"/>
          </p:nvPr>
        </p:nvSpPr>
        <p:spPr>
          <a:xfrm>
            <a:off x="812800" y="2209800"/>
            <a:ext cx="4978400" cy="3505200"/>
          </a:xfrm>
        </p:spPr>
        <p:txBody>
          <a:bodyPr/>
          <a:lstStyle>
            <a:lvl1pPr>
              <a:defRPr sz="1800"/>
            </a:lvl1pPr>
            <a:lvl2pPr>
              <a:defRPr sz="1800"/>
            </a:lvl2pPr>
            <a:lvl3pPr>
              <a:defRPr sz="1800"/>
            </a:lvl3pPr>
            <a:lvl4pPr>
              <a:defRPr sz="1800"/>
            </a:lvl4pPr>
            <a:lvl5pPr>
              <a:defRPr sz="1800"/>
            </a:lvl5pPr>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6400800" y="2209800"/>
            <a:ext cx="4978400" cy="3505200"/>
          </a:xfrm>
        </p:spPr>
        <p:txBody>
          <a:bodyPr/>
          <a:lstStyle>
            <a:lvl1pPr>
              <a:defRPr sz="1800"/>
            </a:lvl1pPr>
            <a:lvl2pPr>
              <a:defRPr sz="1800"/>
            </a:lvl2pPr>
            <a:lvl3pPr>
              <a:defRPr sz="1800"/>
            </a:lvl3pPr>
            <a:lvl4pPr>
              <a:defRPr sz="1800"/>
            </a:lvl4pPr>
            <a:lvl5pPr>
              <a:defRPr sz="1800"/>
            </a:lvl5pPr>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ext Placeholder 4"/>
          <p:cNvSpPr>
            <a:spLocks noGrp="1"/>
          </p:cNvSpPr>
          <p:nvPr>
            <p:ph type="body" sz="quarter" idx="3"/>
          </p:nvPr>
        </p:nvSpPr>
        <p:spPr>
          <a:xfrm>
            <a:off x="6400800" y="1600200"/>
            <a:ext cx="4978400" cy="574675"/>
          </a:xfrm>
        </p:spPr>
        <p:txBody>
          <a:bodyPr anchor="b">
            <a:noAutofit/>
          </a:bodyPr>
          <a:lstStyle>
            <a:lvl1pPr marL="0" indent="0">
              <a:buNone/>
              <a:defRPr sz="24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 name="Text Placeholder 2"/>
          <p:cNvSpPr>
            <a:spLocks noGrp="1"/>
          </p:cNvSpPr>
          <p:nvPr>
            <p:ph type="body" idx="1"/>
          </p:nvPr>
        </p:nvSpPr>
        <p:spPr>
          <a:xfrm>
            <a:off x="812800" y="1600200"/>
            <a:ext cx="4978400" cy="574675"/>
          </a:xfrm>
        </p:spPr>
        <p:txBody>
          <a:bodyPr anchor="b">
            <a:noAutofit/>
          </a:bodyPr>
          <a:lstStyle>
            <a:lvl1pPr marL="0" indent="0">
              <a:buNone/>
              <a:defRPr sz="24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 name="Title 1"/>
          <p:cNvSpPr>
            <a:spLocks noGrp="1"/>
          </p:cNvSpPr>
          <p:nvPr>
            <p:ph type="title"/>
          </p:nvPr>
        </p:nvSpPr>
        <p:spPr>
          <a:xfrm>
            <a:off x="812800" y="274638"/>
            <a:ext cx="10566400" cy="1143000"/>
          </a:xfrm>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104100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C3105AF-90CA-4509-A852-0BAE918A28C0}" type="datetime1">
              <a:rPr lang="en-US" smtClean="0">
                <a:solidFill>
                  <a:prstClr val="white"/>
                </a:solidFill>
              </a:rPr>
              <a:pPr/>
              <a:t>5/3/2017</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812800" y="274638"/>
            <a:ext cx="10566400" cy="1143000"/>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72381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EE3FCD-E86B-47AE-817A-4894806549CD}" type="datetime1">
              <a:rPr lang="en-US" smtClean="0">
                <a:solidFill>
                  <a:prstClr val="white"/>
                </a:solidFill>
              </a:rPr>
              <a:pPr/>
              <a:t>5/3/2017</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40990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D057D0C-1E6A-45B9-BF68-5FFFA446EB57}" type="datetime1">
              <a:rPr lang="en-US" smtClean="0">
                <a:solidFill>
                  <a:prstClr val="white"/>
                </a:solidFill>
              </a:rPr>
              <a:pPr/>
              <a:t>5/3/2017</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white"/>
                </a:solidFill>
              </a:rPr>
              <a:pPr/>
              <a:t>‹#›</a:t>
            </a:fld>
            <a:endParaRPr lang="en-US">
              <a:solidFill>
                <a:prstClr val="white"/>
              </a:solidFill>
            </a:endParaRPr>
          </a:p>
        </p:txBody>
      </p:sp>
      <p:sp>
        <p:nvSpPr>
          <p:cNvPr id="9" name="Content Placeholder 8"/>
          <p:cNvSpPr>
            <a:spLocks noGrp="1"/>
          </p:cNvSpPr>
          <p:nvPr>
            <p:ph sz="quarter" idx="13"/>
          </p:nvPr>
        </p:nvSpPr>
        <p:spPr>
          <a:xfrm>
            <a:off x="5283200" y="1447800"/>
            <a:ext cx="61976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16864" y="2547892"/>
            <a:ext cx="3962400" cy="3167109"/>
          </a:xfrm>
        </p:spPr>
        <p:txBody>
          <a:bodyPr tIns="9144">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816864" y="1447800"/>
            <a:ext cx="3962400" cy="1097280"/>
          </a:xfrm>
        </p:spPr>
        <p:txBody>
          <a:bodyPr anchor="b"/>
          <a:lstStyle>
            <a:lvl1pPr algn="l">
              <a:defRPr sz="2600" b="1" i="0" cap="none" baseline="0">
                <a:solidFill>
                  <a:schemeClr val="tx2"/>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740579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B2E8297-6837-4539-BE78-C255461E3518}" type="datetime1">
              <a:rPr lang="en-US" smtClean="0">
                <a:solidFill>
                  <a:prstClr val="white"/>
                </a:solidFill>
              </a:rPr>
              <a:pPr/>
              <a:t>5/3/2017</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white"/>
                </a:solidFill>
              </a:rPr>
              <a:pPr/>
              <a:t>‹#›</a:t>
            </a:fld>
            <a:endParaRPr lang="en-US">
              <a:solidFill>
                <a:prstClr val="white"/>
              </a:solidFill>
            </a:endParaRPr>
          </a:p>
        </p:txBody>
      </p:sp>
      <p:sp>
        <p:nvSpPr>
          <p:cNvPr id="10" name="Picture Placeholder 9"/>
          <p:cNvSpPr>
            <a:spLocks noGrp="1"/>
          </p:cNvSpPr>
          <p:nvPr>
            <p:ph type="pic" sz="quarter" idx="13"/>
          </p:nvPr>
        </p:nvSpPr>
        <p:spPr>
          <a:xfrm>
            <a:off x="6301232" y="1539240"/>
            <a:ext cx="4431538" cy="3272790"/>
          </a:xfrm>
        </p:spPr>
        <p:txBody>
          <a:bodyPr/>
          <a:lstStyle>
            <a:lvl1pPr marL="0" indent="0">
              <a:buNone/>
              <a:defRPr/>
            </a:lvl1pPr>
          </a:lstStyle>
          <a:p>
            <a:r>
              <a:rPr lang="en-US" smtClean="0"/>
              <a:t>Click icon to add picture</a:t>
            </a:r>
            <a:endParaRPr lang="en-US" dirty="0"/>
          </a:p>
        </p:txBody>
      </p:sp>
      <p:sp>
        <p:nvSpPr>
          <p:cNvPr id="4" name="Text Placeholder 3"/>
          <p:cNvSpPr>
            <a:spLocks noGrp="1"/>
          </p:cNvSpPr>
          <p:nvPr>
            <p:ph type="body" sz="half" idx="2"/>
          </p:nvPr>
        </p:nvSpPr>
        <p:spPr>
          <a:xfrm>
            <a:off x="812800" y="2547891"/>
            <a:ext cx="3962400" cy="2405109"/>
          </a:xfrm>
        </p:spPr>
        <p:txBody>
          <a:bodyPr tIns="9144">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812800" y="1447800"/>
            <a:ext cx="3962400" cy="1097280"/>
          </a:xfrm>
        </p:spPr>
        <p:txBody>
          <a:bodyPr anchor="b"/>
          <a:lstStyle>
            <a:lvl1pPr algn="l">
              <a:defRPr sz="2600" b="1" i="0" cap="none" baseline="0">
                <a:solidFill>
                  <a:schemeClr val="tx2"/>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71405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13" cstate="email">
            <a:duotone>
              <a:schemeClr val="accent1">
                <a:shade val="45000"/>
                <a:satMod val="135000"/>
              </a:schemeClr>
              <a:prstClr val="white"/>
            </a:duotone>
            <a:extLst>
              <a:ext uri="{BEBA8EAE-BF5A-486C-A8C5-ECC9F3942E4B}">
                <a14:imgProps xmlns:a14="http://schemas.microsoft.com/office/drawing/2010/main">
                  <a14:imgLayer r:embed="rId14">
                    <a14:imgEffect>
                      <a14:sharpenSoften amount="-50000"/>
                    </a14:imgEffect>
                    <a14:imgEffect>
                      <a14:saturation sat="66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a:noFill/>
          <a:ln>
            <a:noFill/>
          </a:ln>
        </p:spPr>
      </p:pic>
      <p:sp>
        <p:nvSpPr>
          <p:cNvPr id="4" name="Date Placeholder 3"/>
          <p:cNvSpPr>
            <a:spLocks noGrp="1"/>
          </p:cNvSpPr>
          <p:nvPr>
            <p:ph type="dt" sz="half" idx="2"/>
          </p:nvPr>
        </p:nvSpPr>
        <p:spPr>
          <a:xfrm>
            <a:off x="7620000" y="6356351"/>
            <a:ext cx="2032000" cy="365125"/>
          </a:xfrm>
          <a:prstGeom prst="rect">
            <a:avLst/>
          </a:prstGeom>
        </p:spPr>
        <p:txBody>
          <a:bodyPr vert="horz" lIns="91440" tIns="45720" rIns="91440" bIns="45720" rtlCol="0" anchor="ctr"/>
          <a:lstStyle>
            <a:lvl1pPr algn="r">
              <a:defRPr sz="1000" strike="noStrike" spc="60" baseline="0">
                <a:solidFill>
                  <a:schemeClr val="bg1"/>
                </a:solidFill>
              </a:defRPr>
            </a:lvl1pPr>
          </a:lstStyle>
          <a:p>
            <a:fld id="{18193A29-9700-485D-8CFB-D5ABAF026ECB}" type="datetime1">
              <a:rPr lang="en-US" smtClean="0">
                <a:solidFill>
                  <a:prstClr val="white"/>
                </a:solidFill>
              </a:rPr>
              <a:pPr/>
              <a:t>5/3/2017</a:t>
            </a:fld>
            <a:endParaRPr lang="en-US">
              <a:solidFill>
                <a:prstClr val="white"/>
              </a:solidFill>
            </a:endParaRPr>
          </a:p>
        </p:txBody>
      </p:sp>
      <p:sp>
        <p:nvSpPr>
          <p:cNvPr id="5" name="Footer Placeholder 4"/>
          <p:cNvSpPr>
            <a:spLocks noGrp="1"/>
          </p:cNvSpPr>
          <p:nvPr>
            <p:ph type="ftr" sz="quarter" idx="3"/>
          </p:nvPr>
        </p:nvSpPr>
        <p:spPr>
          <a:xfrm>
            <a:off x="812800" y="6356351"/>
            <a:ext cx="3860800" cy="365125"/>
          </a:xfrm>
          <a:prstGeom prst="rect">
            <a:avLst/>
          </a:prstGeom>
        </p:spPr>
        <p:txBody>
          <a:bodyPr vert="horz" lIns="91440" tIns="45720" rIns="91440" bIns="45720" rtlCol="0" anchor="ctr"/>
          <a:lstStyle>
            <a:lvl1pPr algn="l">
              <a:defRPr sz="1000" cap="all" spc="60" baseline="0">
                <a:solidFill>
                  <a:schemeClr val="bg1"/>
                </a:solidFill>
              </a:defRPr>
            </a:lvl1pPr>
          </a:lstStyle>
          <a:p>
            <a:endParaRPr lang="en-US">
              <a:solidFill>
                <a:prstClr val="white"/>
              </a:solidFill>
            </a:endParaRPr>
          </a:p>
        </p:txBody>
      </p:sp>
      <p:sp>
        <p:nvSpPr>
          <p:cNvPr id="6" name="Slide Number Placeholder 5"/>
          <p:cNvSpPr>
            <a:spLocks noGrp="1"/>
          </p:cNvSpPr>
          <p:nvPr>
            <p:ph type="sldNum" sz="quarter" idx="4"/>
          </p:nvPr>
        </p:nvSpPr>
        <p:spPr>
          <a:xfrm>
            <a:off x="10058400" y="6356351"/>
            <a:ext cx="1320800" cy="365125"/>
          </a:xfrm>
          <a:prstGeom prst="rect">
            <a:avLst/>
          </a:prstGeom>
        </p:spPr>
        <p:txBody>
          <a:bodyPr vert="horz" lIns="91440" tIns="45720" rIns="91440" bIns="45720" rtlCol="0" anchor="ctr"/>
          <a:lstStyle>
            <a:lvl1pPr algn="r">
              <a:defRPr sz="1100" baseline="0">
                <a:solidFill>
                  <a:schemeClr val="bg1"/>
                </a:solidFill>
              </a:defRPr>
            </a:lvl1pPr>
          </a:lstStyle>
          <a:p>
            <a:fld id="{401CF334-2D5C-4859-84A6-CA7E6E43FAEB}" type="slidenum">
              <a:rPr lang="en-US" smtClean="0">
                <a:solidFill>
                  <a:prstClr val="white"/>
                </a:solidFill>
              </a:rPr>
              <a:pPr/>
              <a:t>‹#›</a:t>
            </a:fld>
            <a:endParaRPr lang="en-US">
              <a:solidFill>
                <a:prstClr val="white"/>
              </a:solidFill>
            </a:endParaRPr>
          </a:p>
        </p:txBody>
      </p:sp>
      <p:sp>
        <p:nvSpPr>
          <p:cNvPr id="3" name="Text Placeholder 2"/>
          <p:cNvSpPr>
            <a:spLocks noGrp="1"/>
          </p:cNvSpPr>
          <p:nvPr>
            <p:ph type="body" idx="1"/>
          </p:nvPr>
        </p:nvSpPr>
        <p:spPr>
          <a:xfrm>
            <a:off x="812800" y="1600201"/>
            <a:ext cx="105664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Placeholder 1"/>
          <p:cNvSpPr>
            <a:spLocks noGrp="1"/>
          </p:cNvSpPr>
          <p:nvPr>
            <p:ph type="title"/>
          </p:nvPr>
        </p:nvSpPr>
        <p:spPr>
          <a:xfrm>
            <a:off x="812800" y="274638"/>
            <a:ext cx="105664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Tree>
    <p:extLst>
      <p:ext uri="{BB962C8B-B14F-4D97-AF65-F5344CB8AC3E}">
        <p14:creationId xmlns:p14="http://schemas.microsoft.com/office/powerpoint/2010/main" val="2336536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914400" rtl="0" eaLnBrk="1" latinLnBrk="0" hangingPunct="1">
        <a:spcBef>
          <a:spcPct val="0"/>
        </a:spcBef>
        <a:buNone/>
        <a:defRPr sz="3600" b="1" kern="1200" cap="all" spc="50" baseline="0">
          <a:solidFill>
            <a:schemeClr val="tx2"/>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2000" kern="1200" spc="30" baseline="0">
          <a:solidFill>
            <a:schemeClr val="bg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2000" kern="1200" spc="30" baseline="0">
          <a:solidFill>
            <a:schemeClr val="bg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2000" kern="1200" spc="30" baseline="0">
          <a:solidFill>
            <a:schemeClr val="bg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2000" kern="1200" spc="30" baseline="0">
          <a:solidFill>
            <a:schemeClr val="bg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2000" kern="1200" spc="30" baseline="0">
          <a:solidFill>
            <a:schemeClr val="bg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bg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bg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bg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2560" y="2927072"/>
            <a:ext cx="11897360" cy="3524528"/>
          </a:xfrm>
        </p:spPr>
        <p:txBody>
          <a:bodyPr>
            <a:normAutofit/>
          </a:bodyPr>
          <a:lstStyle/>
          <a:p>
            <a:r>
              <a:rPr lang="en-US" dirty="0" smtClean="0">
                <a:solidFill>
                  <a:schemeClr val="tx1"/>
                </a:solidFill>
              </a:rPr>
              <a:t>Presented to SOMaR-4</a:t>
            </a:r>
            <a:r>
              <a:rPr lang="en-US" dirty="0">
                <a:solidFill>
                  <a:schemeClr val="tx1"/>
                </a:solidFill>
              </a:rPr>
              <a:t/>
            </a:r>
            <a:br>
              <a:rPr lang="en-US" dirty="0">
                <a:solidFill>
                  <a:schemeClr val="tx1"/>
                </a:solidFill>
              </a:rPr>
            </a:br>
            <a:r>
              <a:rPr lang="en-US" dirty="0">
                <a:solidFill>
                  <a:schemeClr val="tx1"/>
                </a:solidFill>
              </a:rPr>
              <a:t>Fourth Workshop on Sensing the Ocean with Marine </a:t>
            </a:r>
            <a:r>
              <a:rPr lang="en-US" dirty="0" smtClean="0">
                <a:solidFill>
                  <a:schemeClr val="tx1"/>
                </a:solidFill>
              </a:rPr>
              <a:t>Radars</a:t>
            </a:r>
          </a:p>
          <a:p>
            <a:r>
              <a:rPr lang="en-US" dirty="0" smtClean="0">
                <a:solidFill>
                  <a:schemeClr val="tx1"/>
                </a:solidFill>
              </a:rPr>
              <a:t>9-11 May, 2017, </a:t>
            </a:r>
            <a:r>
              <a:rPr lang="en-US" dirty="0" err="1">
                <a:solidFill>
                  <a:schemeClr val="tx1"/>
                </a:solidFill>
              </a:rPr>
              <a:t>Lüneburg</a:t>
            </a:r>
            <a:r>
              <a:rPr lang="en-US" dirty="0">
                <a:solidFill>
                  <a:schemeClr val="tx1"/>
                </a:solidFill>
              </a:rPr>
              <a:t>, Germany </a:t>
            </a:r>
            <a:endParaRPr lang="en-US" dirty="0" smtClean="0">
              <a:solidFill>
                <a:schemeClr val="tx1"/>
              </a:solidFill>
            </a:endParaRPr>
          </a:p>
          <a:p>
            <a:r>
              <a:rPr lang="en-US" dirty="0" smtClean="0">
                <a:solidFill>
                  <a:schemeClr val="tx1"/>
                </a:solidFill>
              </a:rPr>
              <a:t>Tony de Paolo</a:t>
            </a:r>
          </a:p>
          <a:p>
            <a:r>
              <a:rPr lang="en-US" dirty="0">
                <a:solidFill>
                  <a:schemeClr val="tx1"/>
                </a:solidFill>
              </a:rPr>
              <a:t>Dr. Eric </a:t>
            </a:r>
            <a:r>
              <a:rPr lang="en-US" dirty="0" smtClean="0">
                <a:solidFill>
                  <a:schemeClr val="tx1"/>
                </a:solidFill>
              </a:rPr>
              <a:t>Terrill</a:t>
            </a:r>
          </a:p>
          <a:p>
            <a:r>
              <a:rPr lang="en-US" dirty="0" smtClean="0">
                <a:solidFill>
                  <a:schemeClr val="tx1"/>
                </a:solidFill>
              </a:rPr>
              <a:t>Scripps Institution of Oceanography</a:t>
            </a:r>
            <a:endParaRPr lang="en-US" dirty="0">
              <a:solidFill>
                <a:schemeClr val="tx1"/>
              </a:solidFill>
            </a:endParaRPr>
          </a:p>
          <a:p>
            <a:endParaRPr lang="en-US" dirty="0">
              <a:solidFill>
                <a:schemeClr val="tx1"/>
              </a:solidFill>
            </a:endParaRPr>
          </a:p>
        </p:txBody>
      </p:sp>
      <p:sp>
        <p:nvSpPr>
          <p:cNvPr id="2" name="Title 1"/>
          <p:cNvSpPr>
            <a:spLocks noGrp="1"/>
          </p:cNvSpPr>
          <p:nvPr>
            <p:ph type="ctrTitle"/>
          </p:nvPr>
        </p:nvSpPr>
        <p:spPr>
          <a:xfrm>
            <a:off x="162560" y="1370467"/>
            <a:ext cx="11762903" cy="1352948"/>
          </a:xfrm>
        </p:spPr>
        <p:txBody>
          <a:bodyPr/>
          <a:lstStyle/>
          <a:p>
            <a:r>
              <a:rPr lang="en-US" sz="3600" dirty="0" smtClean="0">
                <a:solidFill>
                  <a:schemeClr val="tx1"/>
                </a:solidFill>
              </a:rPr>
              <a:t>The Langmuir Cell </a:t>
            </a:r>
            <a:r>
              <a:rPr lang="en-US" sz="3600" dirty="0" err="1" smtClean="0">
                <a:solidFill>
                  <a:schemeClr val="tx1"/>
                </a:solidFill>
              </a:rPr>
              <a:t>Dri</a:t>
            </a:r>
            <a:r>
              <a:rPr lang="en-US" sz="3600" dirty="0" smtClean="0">
                <a:solidFill>
                  <a:schemeClr val="tx1"/>
                </a:solidFill>
              </a:rPr>
              <a:t> dataset</a:t>
            </a:r>
            <a:br>
              <a:rPr lang="en-US" sz="3600" dirty="0" smtClean="0">
                <a:solidFill>
                  <a:schemeClr val="tx1"/>
                </a:solidFill>
              </a:rPr>
            </a:br>
            <a:r>
              <a:rPr lang="en-US" sz="3600" dirty="0" smtClean="0">
                <a:solidFill>
                  <a:schemeClr val="tx1"/>
                </a:solidFill>
              </a:rPr>
              <a:t>Taken March/April 2017</a:t>
            </a:r>
            <a:endParaRPr lang="en-US" sz="3600" dirty="0">
              <a:solidFill>
                <a:schemeClr val="tx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1463" y="363932"/>
            <a:ext cx="1524000" cy="685801"/>
          </a:xfrm>
          <a:prstGeom prst="rect">
            <a:avLst/>
          </a:prstGeom>
        </p:spPr>
      </p:pic>
      <p:pic>
        <p:nvPicPr>
          <p:cNvPr id="8"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285" y="246854"/>
            <a:ext cx="919956" cy="919956"/>
          </a:xfrm>
          <a:prstGeom prst="rect">
            <a:avLst/>
          </a:prstGeom>
        </p:spPr>
      </p:pic>
    </p:spTree>
    <p:extLst>
      <p:ext uri="{BB962C8B-B14F-4D97-AF65-F5344CB8AC3E}">
        <p14:creationId xmlns:p14="http://schemas.microsoft.com/office/powerpoint/2010/main" val="168674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803" y="511864"/>
            <a:ext cx="11386868" cy="592316"/>
          </a:xfrm>
        </p:spPr>
        <p:txBody>
          <a:bodyPr/>
          <a:lstStyle/>
          <a:p>
            <a:r>
              <a:rPr lang="en-US" sz="2400" dirty="0" smtClean="0"/>
              <a:t>Sally Ride Rutter/</a:t>
            </a:r>
            <a:r>
              <a:rPr lang="en-US" sz="2400" dirty="0" err="1" smtClean="0"/>
              <a:t>Wamos</a:t>
            </a:r>
            <a:r>
              <a:rPr lang="en-US" sz="2400" dirty="0" smtClean="0"/>
              <a:t/>
            </a:r>
            <a:br>
              <a:rPr lang="en-US" sz="2400" dirty="0" smtClean="0"/>
            </a:br>
            <a:r>
              <a:rPr lang="en-US" sz="2400" dirty="0" smtClean="0"/>
              <a:t>Langmuir Cells in Radar image	     One minute average</a:t>
            </a:r>
            <a:endParaRPr lang="en-US" sz="24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43750" b="4789"/>
          <a:stretch/>
        </p:blipFill>
        <p:spPr>
          <a:xfrm>
            <a:off x="339945" y="1328046"/>
            <a:ext cx="5681292" cy="5409184"/>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4185" r="22384" b="5076"/>
          <a:stretch/>
        </p:blipFill>
        <p:spPr>
          <a:xfrm>
            <a:off x="6435304" y="1328046"/>
            <a:ext cx="5661635" cy="5409184"/>
          </a:xfrm>
          <a:prstGeom prst="rect">
            <a:avLst/>
          </a:prstGeom>
        </p:spPr>
      </p:pic>
    </p:spTree>
    <p:extLst>
      <p:ext uri="{BB962C8B-B14F-4D97-AF65-F5344CB8AC3E}">
        <p14:creationId xmlns:p14="http://schemas.microsoft.com/office/powerpoint/2010/main" val="283292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196" y="266010"/>
            <a:ext cx="11100279" cy="751905"/>
          </a:xfrm>
        </p:spPr>
        <p:txBody>
          <a:bodyPr/>
          <a:lstStyle/>
          <a:p>
            <a:r>
              <a:rPr lang="en-US" sz="2800" dirty="0" smtClean="0"/>
              <a:t>Sally Ride Rutter</a:t>
            </a:r>
            <a:br>
              <a:rPr lang="en-US" sz="2800" dirty="0" smtClean="0"/>
            </a:br>
            <a:r>
              <a:rPr lang="en-US" sz="2800" dirty="0" err="1" smtClean="0"/>
              <a:t>Wamos</a:t>
            </a:r>
            <a:r>
              <a:rPr lang="en-US" sz="2800" dirty="0" smtClean="0"/>
              <a:t> wave inversion in Wave Glider box</a:t>
            </a:r>
            <a:endParaRPr lang="en-US" sz="2800" dirty="0"/>
          </a:p>
        </p:txBody>
      </p:sp>
      <p:pic>
        <p:nvPicPr>
          <p:cNvPr id="3" name="Wave Inversion Box.jpg"/>
          <p:cNvPicPr>
            <a:picLocks noChangeAspect="1"/>
          </p:cNvPicPr>
          <p:nvPr/>
        </p:nvPicPr>
        <p:blipFill rotWithShape="1">
          <a:blip r:embed="rId2">
            <a:extLst/>
          </a:blip>
          <a:srcRect l="26918" r="23418"/>
          <a:stretch/>
        </p:blipFill>
        <p:spPr>
          <a:xfrm>
            <a:off x="94889" y="1280675"/>
            <a:ext cx="5771073" cy="4783887"/>
          </a:xfrm>
          <a:prstGeom prst="rect">
            <a:avLst/>
          </a:prstGeom>
          <a:ln w="12700">
            <a:miter lim="400000"/>
          </a:ln>
        </p:spPr>
      </p:pic>
      <p:pic>
        <p:nvPicPr>
          <p:cNvPr id="4" name="Wave Inversion.jpg"/>
          <p:cNvPicPr>
            <a:picLocks noChangeAspect="1"/>
          </p:cNvPicPr>
          <p:nvPr/>
        </p:nvPicPr>
        <p:blipFill>
          <a:blip r:embed="rId3">
            <a:extLst/>
          </a:blip>
          <a:srcRect l="23121" r="24189"/>
          <a:stretch>
            <a:fillRect/>
          </a:stretch>
        </p:blipFill>
        <p:spPr>
          <a:xfrm>
            <a:off x="5994048" y="1280675"/>
            <a:ext cx="6122464" cy="4783887"/>
          </a:xfrm>
          <a:prstGeom prst="rect">
            <a:avLst/>
          </a:prstGeom>
          <a:ln w="12700">
            <a:miter lim="400000"/>
          </a:ln>
        </p:spPr>
      </p:pic>
    </p:spTree>
    <p:extLst>
      <p:ext uri="{BB962C8B-B14F-4D97-AF65-F5344CB8AC3E}">
        <p14:creationId xmlns:p14="http://schemas.microsoft.com/office/powerpoint/2010/main" val="424348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23019" y="1756304"/>
            <a:ext cx="3962400" cy="3395709"/>
          </a:xfrm>
        </p:spPr>
        <p:txBody>
          <a:bodyPr>
            <a:normAutofit/>
          </a:bodyPr>
          <a:lstStyle/>
          <a:p>
            <a:r>
              <a:rPr lang="en-US" dirty="0" smtClean="0">
                <a:solidFill>
                  <a:schemeClr val="tx1"/>
                </a:solidFill>
              </a:rPr>
              <a:t>1800UTC March 23, 2017</a:t>
            </a:r>
          </a:p>
          <a:p>
            <a:r>
              <a:rPr lang="en-US" dirty="0" smtClean="0">
                <a:solidFill>
                  <a:schemeClr val="tx1"/>
                </a:solidFill>
              </a:rPr>
              <a:t>Wind 25kts from 300 degrees</a:t>
            </a:r>
          </a:p>
          <a:p>
            <a:r>
              <a:rPr lang="en-US" dirty="0" smtClean="0">
                <a:solidFill>
                  <a:schemeClr val="tx1"/>
                </a:solidFill>
              </a:rPr>
              <a:t>Average backscatter magnitude</a:t>
            </a:r>
          </a:p>
          <a:p>
            <a:r>
              <a:rPr lang="en-US" dirty="0" smtClean="0">
                <a:solidFill>
                  <a:schemeClr val="tx1"/>
                </a:solidFill>
              </a:rPr>
              <a:t>Frequency 2 only</a:t>
            </a:r>
          </a:p>
          <a:p>
            <a:r>
              <a:rPr lang="en-US" dirty="0" smtClean="0">
                <a:solidFill>
                  <a:schemeClr val="tx1"/>
                </a:solidFill>
              </a:rPr>
              <a:t>10 km backscatter range</a:t>
            </a:r>
          </a:p>
          <a:p>
            <a:r>
              <a:rPr lang="en-US" dirty="0" smtClean="0">
                <a:solidFill>
                  <a:schemeClr val="tx1"/>
                </a:solidFill>
              </a:rPr>
              <a:t>Image goes to 24 km</a:t>
            </a:r>
            <a:endParaRPr lang="en-US" dirty="0">
              <a:solidFill>
                <a:schemeClr val="tx1"/>
              </a:solidFill>
            </a:endParaRPr>
          </a:p>
        </p:txBody>
      </p:sp>
      <p:sp>
        <p:nvSpPr>
          <p:cNvPr id="2" name="Title 1"/>
          <p:cNvSpPr>
            <a:spLocks noGrp="1"/>
          </p:cNvSpPr>
          <p:nvPr>
            <p:ph type="title"/>
          </p:nvPr>
        </p:nvSpPr>
        <p:spPr>
          <a:xfrm>
            <a:off x="183072" y="205597"/>
            <a:ext cx="4552830" cy="1097280"/>
          </a:xfrm>
        </p:spPr>
        <p:txBody>
          <a:bodyPr/>
          <a:lstStyle/>
          <a:p>
            <a:r>
              <a:rPr lang="en-US" dirty="0" smtClean="0"/>
              <a:t>Sally Ride </a:t>
            </a:r>
            <a:br>
              <a:rPr lang="en-US" dirty="0" smtClean="0"/>
            </a:br>
            <a:r>
              <a:rPr lang="en-US" dirty="0" smtClean="0"/>
              <a:t>Kelvin Hughes Scan</a:t>
            </a:r>
            <a:endParaRPr lang="en-US" dirty="0"/>
          </a:p>
        </p:txBody>
      </p:sp>
      <p:pic>
        <p:nvPicPr>
          <p:cNvPr id="8" name="Picture Placeholder 7"/>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l="25973" t="3577" r="25666" b="5753"/>
          <a:stretch/>
        </p:blipFill>
        <p:spPr>
          <a:xfrm>
            <a:off x="5029199" y="274607"/>
            <a:ext cx="6895195" cy="6359105"/>
          </a:xfrm>
        </p:spPr>
      </p:pic>
    </p:spTree>
    <p:extLst>
      <p:ext uri="{BB962C8B-B14F-4D97-AF65-F5344CB8AC3E}">
        <p14:creationId xmlns:p14="http://schemas.microsoft.com/office/powerpoint/2010/main" val="403092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l="28264" t="2257" r="26353" b="6016"/>
          <a:stretch/>
        </p:blipFill>
        <p:spPr>
          <a:xfrm>
            <a:off x="5270739" y="198407"/>
            <a:ext cx="6339673" cy="6469811"/>
          </a:xfrm>
        </p:spPr>
      </p:pic>
      <p:sp>
        <p:nvSpPr>
          <p:cNvPr id="3" name="Text Placeholder 2"/>
          <p:cNvSpPr>
            <a:spLocks noGrp="1"/>
          </p:cNvSpPr>
          <p:nvPr>
            <p:ph type="body" sz="half" idx="2"/>
          </p:nvPr>
        </p:nvSpPr>
        <p:spPr>
          <a:xfrm>
            <a:off x="366622" y="1435083"/>
            <a:ext cx="3962400" cy="2405109"/>
          </a:xfrm>
        </p:spPr>
        <p:txBody>
          <a:bodyPr/>
          <a:lstStyle/>
          <a:p>
            <a:r>
              <a:rPr lang="en-US" dirty="0" smtClean="0">
                <a:solidFill>
                  <a:schemeClr val="tx1"/>
                </a:solidFill>
              </a:rPr>
              <a:t>5m range resolution</a:t>
            </a:r>
          </a:p>
          <a:p>
            <a:r>
              <a:rPr lang="en-US" dirty="0" smtClean="0">
                <a:solidFill>
                  <a:schemeClr val="tx1"/>
                </a:solidFill>
              </a:rPr>
              <a:t>6 km total range</a:t>
            </a:r>
            <a:endParaRPr lang="en-US" dirty="0">
              <a:solidFill>
                <a:schemeClr val="tx1"/>
              </a:solidFill>
            </a:endParaRPr>
          </a:p>
        </p:txBody>
      </p:sp>
      <p:sp>
        <p:nvSpPr>
          <p:cNvPr id="4" name="Title 3"/>
          <p:cNvSpPr>
            <a:spLocks noGrp="1"/>
          </p:cNvSpPr>
          <p:nvPr>
            <p:ph type="title"/>
          </p:nvPr>
        </p:nvSpPr>
        <p:spPr>
          <a:xfrm>
            <a:off x="366622" y="398828"/>
            <a:ext cx="4656348" cy="679474"/>
          </a:xfrm>
        </p:spPr>
        <p:txBody>
          <a:bodyPr/>
          <a:lstStyle/>
          <a:p>
            <a:r>
              <a:rPr lang="en-US" dirty="0" smtClean="0"/>
              <a:t>Sally Ride Rutter/</a:t>
            </a:r>
            <a:r>
              <a:rPr lang="en-US" dirty="0" err="1" smtClean="0"/>
              <a:t>WaMoS</a:t>
            </a:r>
            <a:endParaRPr lang="en-US" dirty="0"/>
          </a:p>
        </p:txBody>
      </p:sp>
    </p:spTree>
    <p:extLst>
      <p:ext uri="{BB962C8B-B14F-4D97-AF65-F5344CB8AC3E}">
        <p14:creationId xmlns:p14="http://schemas.microsoft.com/office/powerpoint/2010/main" val="312464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l="26005" t="4103" r="22976" b="4699"/>
          <a:stretch/>
        </p:blipFill>
        <p:spPr>
          <a:xfrm>
            <a:off x="623020" y="1798141"/>
            <a:ext cx="4547468" cy="4587242"/>
          </a:xfrm>
        </p:spPr>
      </p:pic>
      <p:sp>
        <p:nvSpPr>
          <p:cNvPr id="3" name="Text Placeholder 2"/>
          <p:cNvSpPr>
            <a:spLocks noGrp="1"/>
          </p:cNvSpPr>
          <p:nvPr>
            <p:ph type="body" sz="half" idx="2"/>
          </p:nvPr>
        </p:nvSpPr>
        <p:spPr>
          <a:xfrm>
            <a:off x="286589" y="1159039"/>
            <a:ext cx="11540226" cy="523112"/>
          </a:xfrm>
        </p:spPr>
        <p:txBody>
          <a:bodyPr>
            <a:normAutofit/>
          </a:bodyPr>
          <a:lstStyle/>
          <a:p>
            <a:r>
              <a:rPr lang="en-US" dirty="0" smtClean="0">
                <a:solidFill>
                  <a:schemeClr val="tx1"/>
                </a:solidFill>
              </a:rPr>
              <a:t>3m range sampling - 3km total range			     Wake signature and Langmuir cell</a:t>
            </a:r>
          </a:p>
          <a:p>
            <a:endParaRPr lang="en-US" dirty="0">
              <a:solidFill>
                <a:schemeClr val="tx1"/>
              </a:solidFill>
            </a:endParaRPr>
          </a:p>
        </p:txBody>
      </p:sp>
      <p:sp>
        <p:nvSpPr>
          <p:cNvPr id="4" name="Title 3"/>
          <p:cNvSpPr>
            <a:spLocks noGrp="1"/>
          </p:cNvSpPr>
          <p:nvPr>
            <p:ph type="title"/>
          </p:nvPr>
        </p:nvSpPr>
        <p:spPr>
          <a:xfrm>
            <a:off x="286589" y="326366"/>
            <a:ext cx="3962400" cy="717430"/>
          </a:xfrm>
        </p:spPr>
        <p:txBody>
          <a:bodyPr/>
          <a:lstStyle/>
          <a:p>
            <a:r>
              <a:rPr lang="en-US" dirty="0" smtClean="0"/>
              <a:t>FLIP </a:t>
            </a:r>
            <a:r>
              <a:rPr lang="en-US" dirty="0" err="1" smtClean="0"/>
              <a:t>Furuno</a:t>
            </a:r>
            <a:r>
              <a:rPr lang="en-US" dirty="0" smtClean="0"/>
              <a:t>/</a:t>
            </a:r>
            <a:r>
              <a:rPr lang="en-US" dirty="0" err="1" smtClean="0"/>
              <a:t>WaMoS</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4446" t="2465" r="22381" b="6916"/>
          <a:stretch/>
        </p:blipFill>
        <p:spPr>
          <a:xfrm>
            <a:off x="6780362" y="1798889"/>
            <a:ext cx="4770408" cy="4585747"/>
          </a:xfrm>
          <a:prstGeom prst="rect">
            <a:avLst/>
          </a:prstGeom>
        </p:spPr>
      </p:pic>
    </p:spTree>
    <p:extLst>
      <p:ext uri="{BB962C8B-B14F-4D97-AF65-F5344CB8AC3E}">
        <p14:creationId xmlns:p14="http://schemas.microsoft.com/office/powerpoint/2010/main" val="2120171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12800" y="274638"/>
            <a:ext cx="10566400" cy="588004"/>
          </a:xfrm>
        </p:spPr>
        <p:txBody>
          <a:bodyPr/>
          <a:lstStyle/>
          <a:p>
            <a:r>
              <a:rPr lang="en-US" dirty="0" smtClean="0"/>
              <a:t>Typical Radar layout</a:t>
            </a:r>
            <a:endParaRPr lang="en-US" dirty="0"/>
          </a:p>
        </p:txBody>
      </p:sp>
      <p:pic>
        <p:nvPicPr>
          <p:cNvPr id="9" name="Content Placeholder 8"/>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537419" y="862642"/>
            <a:ext cx="9271479" cy="5788576"/>
          </a:xfrm>
        </p:spPr>
      </p:pic>
    </p:spTree>
    <p:extLst>
      <p:ext uri="{BB962C8B-B14F-4D97-AF65-F5344CB8AC3E}">
        <p14:creationId xmlns:p14="http://schemas.microsoft.com/office/powerpoint/2010/main" val="200188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2291749" y="1065363"/>
            <a:ext cx="7412967" cy="5559725"/>
          </a:xfrm>
        </p:spPr>
      </p:pic>
      <p:sp>
        <p:nvSpPr>
          <p:cNvPr id="3" name="Title 2"/>
          <p:cNvSpPr>
            <a:spLocks noGrp="1"/>
          </p:cNvSpPr>
          <p:nvPr>
            <p:ph type="title"/>
          </p:nvPr>
        </p:nvSpPr>
        <p:spPr>
          <a:xfrm>
            <a:off x="120769" y="274638"/>
            <a:ext cx="11904453" cy="648388"/>
          </a:xfrm>
        </p:spPr>
        <p:txBody>
          <a:bodyPr/>
          <a:lstStyle/>
          <a:p>
            <a:r>
              <a:rPr lang="en-US" dirty="0" smtClean="0"/>
              <a:t>Look for the results next </a:t>
            </a:r>
            <a:r>
              <a:rPr lang="en-US" dirty="0" err="1" smtClean="0"/>
              <a:t>SOMar</a:t>
            </a:r>
            <a:r>
              <a:rPr lang="en-US" dirty="0" smtClean="0"/>
              <a:t> meeting!</a:t>
            </a:r>
            <a:endParaRPr lang="en-US" dirty="0"/>
          </a:p>
        </p:txBody>
      </p:sp>
    </p:spTree>
    <p:extLst>
      <p:ext uri="{BB962C8B-B14F-4D97-AF65-F5344CB8AC3E}">
        <p14:creationId xmlns:p14="http://schemas.microsoft.com/office/powerpoint/2010/main" val="259025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ldeo.columbia.edu/%7Eant/Langmuir_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94025" y="1866404"/>
            <a:ext cx="5120640" cy="3847804"/>
          </a:xfrm>
          <a:prstGeom prst="rect">
            <a:avLst/>
          </a:prstGeom>
          <a:noFill/>
          <a:ln>
            <a:noFill/>
          </a:ln>
        </p:spPr>
      </p:pic>
      <p:sp>
        <p:nvSpPr>
          <p:cNvPr id="7" name="Text Placeholder 6"/>
          <p:cNvSpPr>
            <a:spLocks noGrp="1"/>
          </p:cNvSpPr>
          <p:nvPr>
            <p:ph type="body" sz="half" idx="2"/>
          </p:nvPr>
        </p:nvSpPr>
        <p:spPr>
          <a:xfrm>
            <a:off x="338346" y="1961294"/>
            <a:ext cx="5639759" cy="4072092"/>
          </a:xfrm>
        </p:spPr>
        <p:txBody>
          <a:bodyPr>
            <a:normAutofit/>
          </a:bodyPr>
          <a:lstStyle/>
          <a:p>
            <a:pPr algn="just"/>
            <a:r>
              <a:rPr lang="en-US" dirty="0">
                <a:solidFill>
                  <a:schemeClr val="tx1"/>
                </a:solidFill>
              </a:rPr>
              <a:t>Langmuir cells are one of many physical processes at the air-sea interface that couple the ocean-atmosphere system, and </a:t>
            </a:r>
            <a:r>
              <a:rPr lang="en-US" dirty="0" smtClean="0">
                <a:solidFill>
                  <a:schemeClr val="tx1"/>
                </a:solidFill>
              </a:rPr>
              <a:t>are </a:t>
            </a:r>
            <a:r>
              <a:rPr lang="en-US" dirty="0">
                <a:solidFill>
                  <a:schemeClr val="tx1"/>
                </a:solidFill>
              </a:rPr>
              <a:t>responsible for extending the influence of the air-sea interface to depth.  Langmuir cells vary significantly in time and space, and traditional means to sample them have been cumbersome, resulting in data sets that don’t span wide ranges of conditions.  In particular, situations when the winds and waves aren’t aligned, and in conditions of varying stratification. </a:t>
            </a:r>
          </a:p>
        </p:txBody>
      </p:sp>
      <p:sp>
        <p:nvSpPr>
          <p:cNvPr id="6" name="Title 5"/>
          <p:cNvSpPr>
            <a:spLocks noGrp="1"/>
          </p:cNvSpPr>
          <p:nvPr>
            <p:ph type="title"/>
          </p:nvPr>
        </p:nvSpPr>
        <p:spPr>
          <a:xfrm>
            <a:off x="752415" y="447136"/>
            <a:ext cx="3962400" cy="1097280"/>
          </a:xfrm>
        </p:spPr>
        <p:txBody>
          <a:bodyPr/>
          <a:lstStyle/>
          <a:p>
            <a:r>
              <a:rPr lang="en-US" dirty="0" smtClean="0">
                <a:solidFill>
                  <a:schemeClr val="tx1"/>
                </a:solidFill>
              </a:rPr>
              <a:t>From the proposal…..</a:t>
            </a:r>
            <a:endParaRPr lang="en-US" dirty="0">
              <a:solidFill>
                <a:schemeClr val="tx1"/>
              </a:solidFill>
            </a:endParaRPr>
          </a:p>
        </p:txBody>
      </p:sp>
    </p:spTree>
    <p:extLst>
      <p:ext uri="{BB962C8B-B14F-4D97-AF65-F5344CB8AC3E}">
        <p14:creationId xmlns:p14="http://schemas.microsoft.com/office/powerpoint/2010/main" val="88122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cstate="print">
            <a:extLst>
              <a:ext uri="{28A0092B-C50C-407E-A947-70E740481C1C}">
                <a14:useLocalDpi xmlns:a14="http://schemas.microsoft.com/office/drawing/2010/main" val="0"/>
              </a:ext>
            </a:extLst>
          </a:blip>
          <a:srcRect t="-246" b="21744"/>
          <a:stretch/>
        </p:blipFill>
        <p:spPr bwMode="auto">
          <a:xfrm>
            <a:off x="5556435" y="151651"/>
            <a:ext cx="6116955" cy="6416675"/>
          </a:xfrm>
          <a:prstGeom prst="rect">
            <a:avLst/>
          </a:prstGeom>
          <a:ln>
            <a:noFill/>
          </a:ln>
          <a:extLst>
            <a:ext uri="{53640926-AAD7-44d8-BBD7-CCE9431645EC}">
              <a14:shadowObscured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lc="http://schemas.openxmlformats.org/drawingml/2006/lockedCanvas"/>
            </a:ext>
          </a:extLst>
        </p:spPr>
      </p:pic>
      <p:sp>
        <p:nvSpPr>
          <p:cNvPr id="6" name="Title 5"/>
          <p:cNvSpPr>
            <a:spLocks noGrp="1"/>
          </p:cNvSpPr>
          <p:nvPr>
            <p:ph type="title"/>
          </p:nvPr>
        </p:nvSpPr>
        <p:spPr>
          <a:xfrm>
            <a:off x="812800" y="386751"/>
            <a:ext cx="3962400" cy="1097280"/>
          </a:xfrm>
        </p:spPr>
        <p:txBody>
          <a:bodyPr/>
          <a:lstStyle/>
          <a:p>
            <a:r>
              <a:rPr lang="en-US" dirty="0" smtClean="0">
                <a:solidFill>
                  <a:schemeClr val="tx1"/>
                </a:solidFill>
              </a:rPr>
              <a:t>Sampling plan</a:t>
            </a:r>
            <a:endParaRPr lang="en-US" dirty="0">
              <a:solidFill>
                <a:schemeClr val="tx1"/>
              </a:solidFill>
            </a:endParaRPr>
          </a:p>
        </p:txBody>
      </p:sp>
      <p:sp>
        <p:nvSpPr>
          <p:cNvPr id="7" name="Text Placeholder 6"/>
          <p:cNvSpPr>
            <a:spLocks noGrp="1"/>
          </p:cNvSpPr>
          <p:nvPr>
            <p:ph type="body" sz="half" idx="2"/>
          </p:nvPr>
        </p:nvSpPr>
        <p:spPr>
          <a:xfrm>
            <a:off x="888520" y="1484031"/>
            <a:ext cx="3886679" cy="4657977"/>
          </a:xfrm>
        </p:spPr>
        <p:txBody>
          <a:bodyPr>
            <a:normAutofit lnSpcReduction="10000"/>
          </a:bodyPr>
          <a:lstStyle/>
          <a:p>
            <a:pPr marL="342900" indent="-342900">
              <a:buFont typeface="Arial" panose="020B0604020202020204" pitchFamily="34" charset="0"/>
              <a:buChar char="•"/>
            </a:pPr>
            <a:r>
              <a:rPr lang="en-US" dirty="0" smtClean="0">
                <a:solidFill>
                  <a:schemeClr val="tx1"/>
                </a:solidFill>
              </a:rPr>
              <a:t>3 X-Band Radars</a:t>
            </a:r>
          </a:p>
          <a:p>
            <a:pPr marL="800100" lvl="1" indent="-342900">
              <a:buFont typeface="Arial" panose="020B0604020202020204" pitchFamily="34" charset="0"/>
              <a:buChar char="•"/>
            </a:pPr>
            <a:r>
              <a:rPr lang="en-US" dirty="0" err="1" smtClean="0">
                <a:solidFill>
                  <a:schemeClr val="tx1"/>
                </a:solidFill>
              </a:rPr>
              <a:t>Furuno</a:t>
            </a:r>
            <a:r>
              <a:rPr lang="en-US" dirty="0" smtClean="0">
                <a:solidFill>
                  <a:schemeClr val="tx1"/>
                </a:solidFill>
              </a:rPr>
              <a:t>/</a:t>
            </a:r>
            <a:r>
              <a:rPr lang="en-US" dirty="0" err="1" smtClean="0">
                <a:solidFill>
                  <a:schemeClr val="tx1"/>
                </a:solidFill>
              </a:rPr>
              <a:t>WaMoS</a:t>
            </a:r>
            <a:r>
              <a:rPr lang="en-US" dirty="0" smtClean="0">
                <a:solidFill>
                  <a:schemeClr val="tx1"/>
                </a:solidFill>
              </a:rPr>
              <a:t> II (FLIP)</a:t>
            </a:r>
          </a:p>
          <a:p>
            <a:pPr marL="800100" lvl="1" indent="-342900">
              <a:buFont typeface="Arial" panose="020B0604020202020204" pitchFamily="34" charset="0"/>
              <a:buChar char="•"/>
            </a:pPr>
            <a:r>
              <a:rPr lang="en-US" dirty="0" smtClean="0">
                <a:solidFill>
                  <a:schemeClr val="tx1"/>
                </a:solidFill>
              </a:rPr>
              <a:t>Sperry/Rutter/</a:t>
            </a:r>
            <a:r>
              <a:rPr lang="en-US" dirty="0" err="1" smtClean="0">
                <a:solidFill>
                  <a:schemeClr val="tx1"/>
                </a:solidFill>
              </a:rPr>
              <a:t>WaMoS</a:t>
            </a:r>
            <a:r>
              <a:rPr lang="en-US" dirty="0" smtClean="0">
                <a:solidFill>
                  <a:schemeClr val="tx1"/>
                </a:solidFill>
              </a:rPr>
              <a:t> II (Sally Ride)</a:t>
            </a:r>
          </a:p>
          <a:p>
            <a:pPr marL="800100" lvl="1" indent="-342900">
              <a:buFont typeface="Arial" panose="020B0604020202020204" pitchFamily="34" charset="0"/>
              <a:buChar char="•"/>
            </a:pPr>
            <a:r>
              <a:rPr lang="en-US" dirty="0" smtClean="0">
                <a:solidFill>
                  <a:schemeClr val="tx1"/>
                </a:solidFill>
              </a:rPr>
              <a:t>Kelvin Hughes (Sally Ride)</a:t>
            </a:r>
          </a:p>
          <a:p>
            <a:pPr marL="342900" indent="-342900">
              <a:buFont typeface="Arial" panose="020B0604020202020204" pitchFamily="34" charset="0"/>
              <a:buChar char="•"/>
            </a:pPr>
            <a:r>
              <a:rPr lang="en-US" dirty="0" smtClean="0">
                <a:solidFill>
                  <a:schemeClr val="tx1"/>
                </a:solidFill>
              </a:rPr>
              <a:t>2 Liquid Robotics </a:t>
            </a:r>
            <a:r>
              <a:rPr lang="en-US" dirty="0" err="1" smtClean="0">
                <a:solidFill>
                  <a:schemeClr val="tx1"/>
                </a:solidFill>
              </a:rPr>
              <a:t>Waveglider</a:t>
            </a:r>
            <a:r>
              <a:rPr lang="en-US" dirty="0" smtClean="0">
                <a:solidFill>
                  <a:schemeClr val="tx1"/>
                </a:solidFill>
              </a:rPr>
              <a:t> SV3s</a:t>
            </a:r>
          </a:p>
          <a:p>
            <a:pPr marL="342900" indent="-342900">
              <a:buFont typeface="Arial" panose="020B0604020202020204" pitchFamily="34" charset="0"/>
              <a:buChar char="•"/>
            </a:pPr>
            <a:r>
              <a:rPr lang="en-US" dirty="0" smtClean="0">
                <a:solidFill>
                  <a:schemeClr val="tx1"/>
                </a:solidFill>
              </a:rPr>
              <a:t>3 Hydroid Remus AUVs</a:t>
            </a:r>
          </a:p>
          <a:p>
            <a:pPr marL="342900" indent="-342900">
              <a:buFont typeface="Arial" panose="020B0604020202020204" pitchFamily="34" charset="0"/>
              <a:buChar char="•"/>
            </a:pPr>
            <a:r>
              <a:rPr lang="en-US" dirty="0" smtClean="0">
                <a:solidFill>
                  <a:schemeClr val="tx1"/>
                </a:solidFill>
              </a:rPr>
              <a:t>Moored </a:t>
            </a:r>
            <a:r>
              <a:rPr lang="en-US" dirty="0" err="1" smtClean="0">
                <a:solidFill>
                  <a:schemeClr val="tx1"/>
                </a:solidFill>
              </a:rPr>
              <a:t>Datawell</a:t>
            </a:r>
            <a:r>
              <a:rPr lang="en-US" dirty="0" smtClean="0">
                <a:solidFill>
                  <a:schemeClr val="tx1"/>
                </a:solidFill>
              </a:rPr>
              <a:t> buoy (with SIO mini wave buoy </a:t>
            </a:r>
            <a:r>
              <a:rPr lang="en-US" dirty="0" err="1" smtClean="0">
                <a:solidFill>
                  <a:schemeClr val="tx1"/>
                </a:solidFill>
              </a:rPr>
              <a:t>TopHat</a:t>
            </a:r>
            <a:r>
              <a:rPr lang="en-US" dirty="0" smtClean="0">
                <a:solidFill>
                  <a:schemeClr val="tx1"/>
                </a:solidFill>
              </a:rPr>
              <a:t>)</a:t>
            </a:r>
          </a:p>
          <a:p>
            <a:pPr marL="342900" indent="-342900">
              <a:buFont typeface="Arial" panose="020B0604020202020204" pitchFamily="34" charset="0"/>
              <a:buChar char="•"/>
            </a:pPr>
            <a:r>
              <a:rPr lang="en-US" dirty="0" smtClean="0">
                <a:solidFill>
                  <a:schemeClr val="tx1"/>
                </a:solidFill>
              </a:rPr>
              <a:t>4 drifting SIO mini wave buoys</a:t>
            </a:r>
          </a:p>
          <a:p>
            <a:pPr marL="342900" indent="-342900">
              <a:buFont typeface="Arial" panose="020B0604020202020204" pitchFamily="34" charset="0"/>
              <a:buChar char="•"/>
            </a:pPr>
            <a:r>
              <a:rPr lang="en-US" dirty="0" smtClean="0">
                <a:solidFill>
                  <a:schemeClr val="tx1"/>
                </a:solidFill>
              </a:rPr>
              <a:t>Ken Melville’s Group (SIO) </a:t>
            </a:r>
          </a:p>
          <a:p>
            <a:pPr marL="342900" indent="-342900">
              <a:buFont typeface="Arial" panose="020B0604020202020204" pitchFamily="34" charset="0"/>
              <a:buChar char="•"/>
            </a:pPr>
            <a:r>
              <a:rPr lang="en-US" dirty="0" smtClean="0">
                <a:solidFill>
                  <a:schemeClr val="tx1"/>
                </a:solidFill>
              </a:rPr>
              <a:t>Jerry Smith’s Group (SIO)</a:t>
            </a:r>
            <a:endParaRPr lang="en-US" dirty="0">
              <a:solidFill>
                <a:schemeClr val="tx1"/>
              </a:solidFill>
            </a:endParaRPr>
          </a:p>
        </p:txBody>
      </p:sp>
    </p:spTree>
    <p:extLst>
      <p:ext uri="{BB962C8B-B14F-4D97-AF65-F5344CB8AC3E}">
        <p14:creationId xmlns:p14="http://schemas.microsoft.com/office/powerpoint/2010/main" val="8592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89177" y="1150548"/>
            <a:ext cx="4475193" cy="783955"/>
          </a:xfrm>
        </p:spPr>
        <p:txBody>
          <a:bodyPr/>
          <a:lstStyle/>
          <a:p>
            <a:r>
              <a:rPr lang="en-US" dirty="0" smtClean="0"/>
              <a:t>X-Band Radars</a:t>
            </a:r>
            <a:endParaRPr lang="en-US" dirty="0"/>
          </a:p>
        </p:txBody>
      </p:sp>
      <p:grpSp>
        <p:nvGrpSpPr>
          <p:cNvPr id="8" name="Group 126"/>
          <p:cNvGrpSpPr/>
          <p:nvPr/>
        </p:nvGrpSpPr>
        <p:grpSpPr>
          <a:xfrm>
            <a:off x="846295" y="3861964"/>
            <a:ext cx="10499409" cy="2906262"/>
            <a:chOff x="0" y="0"/>
            <a:chExt cx="10499407" cy="2906260"/>
          </a:xfrm>
        </p:grpSpPr>
        <p:grpSp>
          <p:nvGrpSpPr>
            <p:cNvPr id="9" name="Group 124"/>
            <p:cNvGrpSpPr/>
            <p:nvPr/>
          </p:nvGrpSpPr>
          <p:grpSpPr>
            <a:xfrm>
              <a:off x="0" y="0"/>
              <a:ext cx="10499409" cy="2906261"/>
              <a:chOff x="-48767" y="4032"/>
              <a:chExt cx="10499408" cy="2906260"/>
            </a:xfrm>
          </p:grpSpPr>
          <p:pic>
            <p:nvPicPr>
              <p:cNvPr id="11" name="IMG_8517.jpg"/>
              <p:cNvPicPr>
                <a:picLocks noChangeAspect="1"/>
              </p:cNvPicPr>
              <p:nvPr/>
            </p:nvPicPr>
            <p:blipFill>
              <a:blip r:embed="rId2">
                <a:extLst/>
              </a:blip>
              <a:srcRect/>
              <a:stretch>
                <a:fillRect/>
              </a:stretch>
            </p:blipFill>
            <p:spPr>
              <a:xfrm>
                <a:off x="-48768" y="4032"/>
                <a:ext cx="10213534" cy="2906262"/>
              </a:xfrm>
              <a:prstGeom prst="rect">
                <a:avLst/>
              </a:prstGeom>
              <a:ln w="12700" cap="flat">
                <a:noFill/>
                <a:miter lim="400000"/>
              </a:ln>
              <a:effectLst/>
            </p:spPr>
          </p:pic>
          <p:sp>
            <p:nvSpPr>
              <p:cNvPr id="12" name="Shape 123"/>
              <p:cNvSpPr/>
              <p:nvPr/>
            </p:nvSpPr>
            <p:spPr>
              <a:xfrm>
                <a:off x="8637851" y="157276"/>
                <a:ext cx="1812790" cy="5230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1200">
                    <a:latin typeface="Helvetica"/>
                    <a:ea typeface="Helvetica"/>
                    <a:cs typeface="Helvetica"/>
                    <a:sym typeface="Helvetica"/>
                  </a:defRPr>
                </a:lvl1pPr>
              </a:lstStyle>
              <a:p>
                <a:r>
                  <a:t>Kelvin Hughes Tower</a:t>
                </a:r>
              </a:p>
            </p:txBody>
          </p:sp>
        </p:grpSp>
        <p:sp>
          <p:nvSpPr>
            <p:cNvPr id="10" name="Shape 125"/>
            <p:cNvSpPr/>
            <p:nvPr/>
          </p:nvSpPr>
          <p:spPr>
            <a:xfrm>
              <a:off x="7535884" y="832304"/>
              <a:ext cx="830233" cy="44886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1200">
                  <a:latin typeface="Helvetica"/>
                  <a:ea typeface="Helvetica"/>
                  <a:cs typeface="Helvetica"/>
                  <a:sym typeface="Helvetica"/>
                </a:defRPr>
              </a:lvl1pPr>
            </a:lstStyle>
            <a:p>
              <a:r>
                <a:t>Rutter </a:t>
              </a:r>
            </a:p>
          </p:txBody>
        </p:sp>
      </p:grpSp>
      <p:grpSp>
        <p:nvGrpSpPr>
          <p:cNvPr id="13" name="Group 121"/>
          <p:cNvGrpSpPr/>
          <p:nvPr/>
        </p:nvGrpSpPr>
        <p:grpSpPr>
          <a:xfrm>
            <a:off x="7620461" y="233346"/>
            <a:ext cx="3183903" cy="3365709"/>
            <a:chOff x="350791" y="40114"/>
            <a:chExt cx="2643963" cy="2907955"/>
          </a:xfrm>
        </p:grpSpPr>
        <p:pic>
          <p:nvPicPr>
            <p:cNvPr id="14" name="IMG_8496.jpg"/>
            <p:cNvPicPr>
              <a:picLocks noChangeAspect="1"/>
            </p:cNvPicPr>
            <p:nvPr/>
          </p:nvPicPr>
          <p:blipFill>
            <a:blip r:embed="rId3">
              <a:extLst/>
            </a:blip>
            <a:srcRect l="894" r="15038"/>
            <a:stretch>
              <a:fillRect/>
            </a:stretch>
          </p:blipFill>
          <p:spPr>
            <a:xfrm>
              <a:off x="350791" y="40114"/>
              <a:ext cx="2643965" cy="2907956"/>
            </a:xfrm>
            <a:prstGeom prst="rect">
              <a:avLst/>
            </a:prstGeom>
            <a:ln w="12700" cap="flat">
              <a:noFill/>
              <a:miter lim="400000"/>
            </a:ln>
            <a:effectLst/>
          </p:spPr>
        </p:pic>
        <p:sp>
          <p:nvSpPr>
            <p:cNvPr id="15" name="Shape 120"/>
            <p:cNvSpPr/>
            <p:nvPr/>
          </p:nvSpPr>
          <p:spPr>
            <a:xfrm>
              <a:off x="875889" y="50851"/>
              <a:ext cx="1122981" cy="54133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lgn="l">
                <a:defRPr sz="1200">
                  <a:latin typeface="Helvetica"/>
                  <a:ea typeface="Helvetica"/>
                  <a:cs typeface="Helvetica"/>
                  <a:sym typeface="Helvetica"/>
                </a:defRPr>
              </a:lvl1pPr>
            </a:lstStyle>
            <a:p>
              <a:r>
                <a:t>WaMoS Tower</a:t>
              </a:r>
            </a:p>
          </p:txBody>
        </p:sp>
      </p:grpSp>
    </p:spTree>
    <p:extLst>
      <p:ext uri="{BB962C8B-B14F-4D97-AF65-F5344CB8AC3E}">
        <p14:creationId xmlns:p14="http://schemas.microsoft.com/office/powerpoint/2010/main" val="3534814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15507" y="507551"/>
            <a:ext cx="5803660" cy="846796"/>
          </a:xfrm>
        </p:spPr>
        <p:txBody>
          <a:bodyPr/>
          <a:lstStyle/>
          <a:p>
            <a:r>
              <a:rPr lang="en-US" sz="3200" dirty="0" smtClean="0"/>
              <a:t>Autonomous Vehicles</a:t>
            </a:r>
            <a:endParaRPr lang="en-US" sz="3200" dirty="0"/>
          </a:p>
        </p:txBody>
      </p:sp>
      <p:pic>
        <p:nvPicPr>
          <p:cNvPr id="6" name="IMG_4054.jpg"/>
          <p:cNvPicPr>
            <a:picLocks noChangeAspect="1"/>
          </p:cNvPicPr>
          <p:nvPr/>
        </p:nvPicPr>
        <p:blipFill>
          <a:blip r:embed="rId2">
            <a:extLst/>
          </a:blip>
          <a:srcRect b="18958"/>
          <a:stretch>
            <a:fillRect/>
          </a:stretch>
        </p:blipFill>
        <p:spPr>
          <a:xfrm>
            <a:off x="6696545" y="790905"/>
            <a:ext cx="5247550" cy="5670280"/>
          </a:xfrm>
          <a:prstGeom prst="rect">
            <a:avLst/>
          </a:prstGeom>
          <a:ln w="12700">
            <a:miter lim="400000"/>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742" y="1889185"/>
            <a:ext cx="6054425" cy="4572000"/>
          </a:xfrm>
          <a:prstGeom prst="rect">
            <a:avLst/>
          </a:prstGeom>
        </p:spPr>
      </p:pic>
    </p:spTree>
    <p:extLst>
      <p:ext uri="{BB962C8B-B14F-4D97-AF65-F5344CB8AC3E}">
        <p14:creationId xmlns:p14="http://schemas.microsoft.com/office/powerpoint/2010/main" val="1282283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Wave Buoys</a:t>
            </a:r>
            <a:endParaRPr lang="en-US" dirty="0"/>
          </a:p>
        </p:txBody>
      </p:sp>
      <p:pic>
        <p:nvPicPr>
          <p:cNvPr id="3" name="IMG_8408.jpg"/>
          <p:cNvPicPr>
            <a:picLocks noChangeAspect="1"/>
          </p:cNvPicPr>
          <p:nvPr/>
        </p:nvPicPr>
        <p:blipFill>
          <a:blip r:embed="rId2">
            <a:extLst/>
          </a:blip>
          <a:srcRect l="16553" t="18404" r="14457" b="32989"/>
          <a:stretch>
            <a:fillRect/>
          </a:stretch>
        </p:blipFill>
        <p:spPr>
          <a:xfrm>
            <a:off x="148888" y="1528374"/>
            <a:ext cx="6604170" cy="3489724"/>
          </a:xfrm>
          <a:prstGeom prst="rect">
            <a:avLst/>
          </a:prstGeom>
          <a:ln w="12700">
            <a:miter lim="400000"/>
          </a:ln>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9322" y="1307276"/>
            <a:ext cx="5242560" cy="3931920"/>
          </a:xfrm>
          <a:prstGeom prst="rect">
            <a:avLst/>
          </a:prstGeom>
        </p:spPr>
      </p:pic>
    </p:spTree>
    <p:extLst>
      <p:ext uri="{BB962C8B-B14F-4D97-AF65-F5344CB8AC3E}">
        <p14:creationId xmlns:p14="http://schemas.microsoft.com/office/powerpoint/2010/main" val="133821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 y="846138"/>
            <a:ext cx="11521440" cy="5814724"/>
          </a:xfrm>
          <a:prstGeom prst="rect">
            <a:avLst/>
          </a:prstGeom>
        </p:spPr>
      </p:pic>
      <p:sp>
        <p:nvSpPr>
          <p:cNvPr id="3" name="Title 2"/>
          <p:cNvSpPr>
            <a:spLocks noGrp="1"/>
          </p:cNvSpPr>
          <p:nvPr>
            <p:ph type="title"/>
          </p:nvPr>
        </p:nvSpPr>
        <p:spPr>
          <a:xfrm>
            <a:off x="812800" y="179748"/>
            <a:ext cx="10566400" cy="571500"/>
          </a:xfrm>
        </p:spPr>
        <p:txBody>
          <a:bodyPr/>
          <a:lstStyle/>
          <a:p>
            <a:r>
              <a:rPr lang="en-US" dirty="0" smtClean="0"/>
              <a:t>Winds</a:t>
            </a:r>
            <a:endParaRPr lang="en-US" dirty="0"/>
          </a:p>
        </p:txBody>
      </p:sp>
    </p:spTree>
    <p:extLst>
      <p:ext uri="{BB962C8B-B14F-4D97-AF65-F5344CB8AC3E}">
        <p14:creationId xmlns:p14="http://schemas.microsoft.com/office/powerpoint/2010/main" val="4225564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242" t="19855" r="48479" b="18564"/>
          <a:stretch/>
        </p:blipFill>
        <p:spPr>
          <a:xfrm>
            <a:off x="5981588" y="539979"/>
            <a:ext cx="5986686" cy="5878074"/>
          </a:xfrm>
          <a:prstGeom prst="rect">
            <a:avLst/>
          </a:prstGeom>
        </p:spPr>
      </p:pic>
      <p:pic>
        <p:nvPicPr>
          <p:cNvPr id="3" name="Picture 2"/>
          <p:cNvPicPr>
            <a:picLocks noChangeAspect="1"/>
          </p:cNvPicPr>
          <p:nvPr/>
        </p:nvPicPr>
        <p:blipFill rotWithShape="1">
          <a:blip r:embed="rId3"/>
          <a:srcRect l="16742" t="43774" r="49123" b="21868"/>
          <a:stretch/>
        </p:blipFill>
        <p:spPr>
          <a:xfrm>
            <a:off x="535501" y="2105508"/>
            <a:ext cx="5118025" cy="3501661"/>
          </a:xfrm>
          <a:prstGeom prst="rect">
            <a:avLst/>
          </a:prstGeom>
        </p:spPr>
      </p:pic>
      <p:sp>
        <p:nvSpPr>
          <p:cNvPr id="4" name="Title 3"/>
          <p:cNvSpPr>
            <a:spLocks noGrp="1"/>
          </p:cNvSpPr>
          <p:nvPr>
            <p:ph type="title"/>
          </p:nvPr>
        </p:nvSpPr>
        <p:spPr/>
        <p:txBody>
          <a:bodyPr/>
          <a:lstStyle/>
          <a:p>
            <a:r>
              <a:rPr lang="en-US" dirty="0" smtClean="0"/>
              <a:t>Wave Buoy Data</a:t>
            </a:r>
            <a:endParaRPr lang="en-US" dirty="0"/>
          </a:p>
        </p:txBody>
      </p:sp>
    </p:spTree>
    <p:extLst>
      <p:ext uri="{BB962C8B-B14F-4D97-AF65-F5344CB8AC3E}">
        <p14:creationId xmlns:p14="http://schemas.microsoft.com/office/powerpoint/2010/main" val="59603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566400" cy="588004"/>
          </a:xfrm>
        </p:spPr>
        <p:txBody>
          <a:bodyPr/>
          <a:lstStyle/>
          <a:p>
            <a:r>
              <a:rPr lang="en-US" dirty="0" smtClean="0"/>
              <a:t>Wave buoy Data</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1532" y="1280191"/>
            <a:ext cx="4954328" cy="4114800"/>
          </a:xfrm>
          <a:prstGeom prst="rect">
            <a:avLst/>
          </a:prstGeom>
        </p:spPr>
      </p:pic>
      <p:sp>
        <p:nvSpPr>
          <p:cNvPr id="4" name="TextBox 3"/>
          <p:cNvSpPr txBox="1"/>
          <p:nvPr/>
        </p:nvSpPr>
        <p:spPr>
          <a:xfrm>
            <a:off x="812800" y="994492"/>
            <a:ext cx="3685624" cy="1200329"/>
          </a:xfrm>
          <a:prstGeom prst="rect">
            <a:avLst/>
          </a:prstGeom>
          <a:noFill/>
          <a:ln>
            <a:solidFill>
              <a:schemeClr val="accent1">
                <a:lumMod val="20000"/>
                <a:lumOff val="80000"/>
              </a:schemeClr>
            </a:solidFill>
          </a:ln>
        </p:spPr>
        <p:txBody>
          <a:bodyPr wrap="none" rtlCol="0" anchor="ctr" anchorCtr="1">
            <a:spAutoFit/>
          </a:bodyPr>
          <a:lstStyle/>
          <a:p>
            <a:r>
              <a:rPr lang="en-US" dirty="0" smtClean="0"/>
              <a:t>Daily counter clockwise circulation</a:t>
            </a:r>
          </a:p>
          <a:p>
            <a:r>
              <a:rPr lang="en-US" dirty="0" smtClean="0"/>
              <a:t>patterns.</a:t>
            </a:r>
          </a:p>
          <a:p>
            <a:endParaRPr lang="en-US" dirty="0"/>
          </a:p>
          <a:p>
            <a:r>
              <a:rPr lang="en-US" dirty="0" smtClean="0"/>
              <a:t>Strong diurnal currents</a:t>
            </a:r>
            <a:endParaRPr lang="en-US" dirty="0"/>
          </a:p>
        </p:txBody>
      </p:sp>
      <p:pic>
        <p:nvPicPr>
          <p:cNvPr id="5" name="Picture 4"/>
          <p:cNvPicPr>
            <a:picLocks noChangeAspect="1"/>
          </p:cNvPicPr>
          <p:nvPr/>
        </p:nvPicPr>
        <p:blipFill rotWithShape="1">
          <a:blip r:embed="rId3"/>
          <a:srcRect l="16095" t="27206" r="19404" b="5746"/>
          <a:stretch/>
        </p:blipFill>
        <p:spPr>
          <a:xfrm>
            <a:off x="83178" y="2482202"/>
            <a:ext cx="6724485" cy="3931920"/>
          </a:xfrm>
          <a:prstGeom prst="rect">
            <a:avLst/>
          </a:prstGeom>
        </p:spPr>
      </p:pic>
    </p:spTree>
    <p:extLst>
      <p:ext uri="{BB962C8B-B14F-4D97-AF65-F5344CB8AC3E}">
        <p14:creationId xmlns:p14="http://schemas.microsoft.com/office/powerpoint/2010/main" val="288929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cean design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spDef>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accent2"/>
        </a:lnRef>
        <a:fillRef idx="0">
          <a:schemeClr val="accent2"/>
        </a:fillRef>
        <a:effectRef idx="0">
          <a:schemeClr val="accent2"/>
        </a:effectRef>
        <a:fontRef idx="minor">
          <a:schemeClr val="tx1"/>
        </a:fontRef>
      </a:style>
    </a:lnDef>
    <a:txDef>
      <a:spPr>
        <a:noFill/>
        <a:ln>
          <a:solidFill>
            <a:schemeClr val="accent1">
              <a:lumMod val="20000"/>
              <a:lumOff val="80000"/>
            </a:schemeClr>
          </a:solidFill>
        </a:ln>
      </a:spPr>
      <a:bodyPr wrap="square" rtlCol="0" anchor="ctr" anchorCtr="1">
        <a:spAutoFit/>
      </a:bodyPr>
      <a:lstStyle>
        <a:defPPr>
          <a:defRPr dirty="0"/>
        </a:defPPr>
      </a:lstStyle>
    </a:txDef>
  </a:objectDefaults>
  <a:extraClrSchemeLst/>
  <a:extLst>
    <a:ext uri="{05A4C25C-085E-4340-85A3-A5531E510DB2}">
      <thm15:themeFamily xmlns:thm15="http://schemas.microsoft.com/office/thememl/2012/main" name="Ocean design template" id="{F73515D9-E602-4B24-9C15-179BF6DE761B}" vid="{0588FFC9-F6B0-4B64-ACDF-0282AA5DB85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643</TotalTime>
  <Words>246</Words>
  <Application>Microsoft Office PowerPoint</Application>
  <PresentationFormat>Widescreen</PresentationFormat>
  <Paragraphs>49</Paragraphs>
  <Slides>16</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Helvetica</vt:lpstr>
      <vt:lpstr>Ocean design template</vt:lpstr>
      <vt:lpstr>The Langmuir Cell Dri dataset Taken March/April 2017</vt:lpstr>
      <vt:lpstr>From the proposal…..</vt:lpstr>
      <vt:lpstr>Sampling plan</vt:lpstr>
      <vt:lpstr>X-Band Radars</vt:lpstr>
      <vt:lpstr>Autonomous Vehicles</vt:lpstr>
      <vt:lpstr>Wave Buoys</vt:lpstr>
      <vt:lpstr>Winds</vt:lpstr>
      <vt:lpstr>Wave Buoy Data</vt:lpstr>
      <vt:lpstr>Wave buoy Data</vt:lpstr>
      <vt:lpstr>Sally Ride Rutter/Wamos Langmuir Cells in Radar image      One minute average</vt:lpstr>
      <vt:lpstr>Sally Ride Rutter Wamos wave inversion in Wave Glider box</vt:lpstr>
      <vt:lpstr>Sally Ride  Kelvin Hughes Scan</vt:lpstr>
      <vt:lpstr>Sally Ride Rutter/WaMoS</vt:lpstr>
      <vt:lpstr>FLIP Furuno/WaMoS</vt:lpstr>
      <vt:lpstr>Typical Radar layout</vt:lpstr>
      <vt:lpstr>Look for the results next SOMar meeting!</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Langmuir Cell Dri dataset Taken March/April 2017</dc:title>
  <dc:creator>Tony de Paolo</dc:creator>
  <cp:lastModifiedBy>Tony de Paolo</cp:lastModifiedBy>
  <cp:revision>25</cp:revision>
  <dcterms:created xsi:type="dcterms:W3CDTF">2017-05-01T18:02:41Z</dcterms:created>
  <dcterms:modified xsi:type="dcterms:W3CDTF">2017-05-03T15:53:21Z</dcterms:modified>
</cp:coreProperties>
</file>