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73" r:id="rId5"/>
    <p:sldId id="271" r:id="rId6"/>
    <p:sldId id="258" r:id="rId7"/>
    <p:sldId id="270" r:id="rId8"/>
    <p:sldId id="260" r:id="rId9"/>
    <p:sldId id="261" r:id="rId10"/>
    <p:sldId id="272" r:id="rId11"/>
    <p:sldId id="274" r:id="rId12"/>
    <p:sldId id="275" r:id="rId13"/>
    <p:sldId id="287" r:id="rId14"/>
    <p:sldId id="292" r:id="rId15"/>
    <p:sldId id="276" r:id="rId16"/>
    <p:sldId id="288" r:id="rId17"/>
    <p:sldId id="293" r:id="rId18"/>
    <p:sldId id="277" r:id="rId19"/>
    <p:sldId id="289" r:id="rId20"/>
    <p:sldId id="294" r:id="rId21"/>
    <p:sldId id="262" r:id="rId22"/>
    <p:sldId id="291" r:id="rId23"/>
    <p:sldId id="296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36" autoAdjust="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2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68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74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47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5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4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54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92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21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9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6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98EDF-1FE0-4FA2-B8FB-CEC5675E7200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4BC0-43F5-4CD2-AD65-317580CC43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48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Cross-Validation </a:t>
            </a:r>
            <a:r>
              <a:rPr lang="de-DE" dirty="0" err="1" smtClean="0"/>
              <a:t>of</a:t>
            </a:r>
            <a:r>
              <a:rPr lang="de-DE" dirty="0" smtClean="0"/>
              <a:t> Orbital </a:t>
            </a:r>
            <a:r>
              <a:rPr lang="de-DE" dirty="0" err="1" smtClean="0"/>
              <a:t>Velocities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Doppler-Radar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Directional</a:t>
            </a:r>
            <a:r>
              <a:rPr lang="de-DE" dirty="0" smtClean="0"/>
              <a:t> </a:t>
            </a:r>
            <a:r>
              <a:rPr lang="de-DE" dirty="0" err="1" smtClean="0"/>
              <a:t>Waverider</a:t>
            </a:r>
            <a:r>
              <a:rPr lang="de-DE" dirty="0" smtClean="0"/>
              <a:t> </a:t>
            </a:r>
            <a:r>
              <a:rPr lang="de-DE" dirty="0" err="1" smtClean="0"/>
              <a:t>Buoy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Jörg Seemann, Ruben Carrasco, Michael </a:t>
            </a:r>
            <a:r>
              <a:rPr lang="de-DE" dirty="0" err="1" smtClean="0"/>
              <a:t>Stresser</a:t>
            </a:r>
            <a:r>
              <a:rPr lang="de-DE" dirty="0" smtClean="0"/>
              <a:t>, </a:t>
            </a:r>
            <a:r>
              <a:rPr lang="de-DE" dirty="0" smtClean="0"/>
              <a:t>Jochen Horstmann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02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Cleaning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Range-</a:t>
            </a:r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Confidence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23617"/>
            <a:ext cx="5760640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Confidence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r>
              <a:rPr lang="de-DE" dirty="0" smtClean="0"/>
              <a:t> on USTAR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736305" cy="5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1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Ratio </a:t>
            </a:r>
            <a:r>
              <a:rPr lang="de-DE" dirty="0" err="1" smtClean="0"/>
              <a:t>Dependency</a:t>
            </a:r>
            <a:r>
              <a:rPr lang="de-DE" dirty="0" smtClean="0"/>
              <a:t> on </a:t>
            </a:r>
            <a:r>
              <a:rPr lang="de-DE" dirty="0" err="1" smtClean="0"/>
              <a:t>Grazing</a:t>
            </a:r>
            <a:r>
              <a:rPr lang="de-DE" dirty="0" smtClean="0"/>
              <a:t> Angle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448273" cy="4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Ratio </a:t>
            </a:r>
            <a:r>
              <a:rPr lang="de-DE" dirty="0" err="1" smtClean="0"/>
              <a:t>Dependency</a:t>
            </a:r>
            <a:r>
              <a:rPr lang="de-DE" dirty="0" smtClean="0"/>
              <a:t> on </a:t>
            </a:r>
            <a:r>
              <a:rPr lang="de-DE" dirty="0" err="1" smtClean="0"/>
              <a:t>Grazing</a:t>
            </a:r>
            <a:r>
              <a:rPr lang="de-DE" dirty="0" smtClean="0"/>
              <a:t> Angle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736305" cy="50522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80312" y="2003349"/>
            <a:ext cx="1596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Near</a:t>
            </a:r>
            <a:r>
              <a:rPr lang="de-DE" dirty="0" smtClean="0"/>
              <a:t>-Range:</a:t>
            </a:r>
          </a:p>
          <a:p>
            <a:r>
              <a:rPr lang="de-DE" dirty="0"/>
              <a:t>B</a:t>
            </a:r>
            <a:r>
              <a:rPr lang="de-DE" dirty="0" smtClean="0"/>
              <a:t>IAS: -0.0071</a:t>
            </a:r>
          </a:p>
          <a:p>
            <a:r>
              <a:rPr lang="de-DE" dirty="0" smtClean="0"/>
              <a:t>RMSE: 0.115</a:t>
            </a:r>
          </a:p>
          <a:p>
            <a:r>
              <a:rPr lang="de-DE" dirty="0" smtClean="0"/>
              <a:t>(larger sample)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51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Ratio </a:t>
            </a:r>
            <a:r>
              <a:rPr lang="de-DE" dirty="0" err="1" smtClean="0"/>
              <a:t>Dependency</a:t>
            </a:r>
            <a:r>
              <a:rPr lang="de-DE" dirty="0" smtClean="0"/>
              <a:t> on </a:t>
            </a:r>
            <a:r>
              <a:rPr lang="de-DE" dirty="0" err="1" smtClean="0"/>
              <a:t>Grazing</a:t>
            </a:r>
            <a:r>
              <a:rPr lang="de-DE" dirty="0" smtClean="0"/>
              <a:t> Angle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736304" cy="50522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80312" y="2003349"/>
            <a:ext cx="1596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Near</a:t>
            </a:r>
            <a:r>
              <a:rPr lang="de-DE" dirty="0" smtClean="0"/>
              <a:t>-Range:</a:t>
            </a:r>
          </a:p>
          <a:p>
            <a:r>
              <a:rPr lang="de-DE" dirty="0"/>
              <a:t>B</a:t>
            </a:r>
            <a:r>
              <a:rPr lang="de-DE" dirty="0" smtClean="0"/>
              <a:t>IAS: -0.0071</a:t>
            </a:r>
          </a:p>
          <a:p>
            <a:r>
              <a:rPr lang="de-DE" dirty="0" smtClean="0"/>
              <a:t>RMSE: 0.115</a:t>
            </a:r>
          </a:p>
          <a:p>
            <a:r>
              <a:rPr lang="de-DE" dirty="0" smtClean="0"/>
              <a:t>(larger sample)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29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r>
              <a:rPr lang="de-DE" dirty="0" smtClean="0"/>
              <a:t> on </a:t>
            </a:r>
            <a:r>
              <a:rPr lang="de-DE" dirty="0" err="1" smtClean="0"/>
              <a:t>Grazing</a:t>
            </a:r>
            <a:r>
              <a:rPr lang="de-DE" dirty="0" smtClean="0"/>
              <a:t> Angle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736305" cy="5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6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r>
              <a:rPr lang="de-DE" dirty="0" smtClean="0"/>
              <a:t> on </a:t>
            </a:r>
            <a:r>
              <a:rPr lang="de-DE" dirty="0" err="1" smtClean="0"/>
              <a:t>Grazing</a:t>
            </a:r>
            <a:r>
              <a:rPr lang="de-DE" dirty="0" smtClean="0"/>
              <a:t> Angle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76691"/>
            <a:ext cx="6552728" cy="491454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092280" y="2060848"/>
            <a:ext cx="2018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Near</a:t>
            </a:r>
            <a:r>
              <a:rPr lang="de-DE" dirty="0" smtClean="0"/>
              <a:t>-Range:</a:t>
            </a:r>
          </a:p>
          <a:p>
            <a:r>
              <a:rPr lang="de-DE" dirty="0" smtClean="0"/>
              <a:t>BIAS: -0.0167 </a:t>
            </a:r>
            <a:r>
              <a:rPr lang="de-DE" dirty="0" err="1" smtClean="0"/>
              <a:t>rad</a:t>
            </a:r>
            <a:r>
              <a:rPr lang="de-DE" dirty="0" smtClean="0"/>
              <a:t>/s</a:t>
            </a:r>
          </a:p>
          <a:p>
            <a:r>
              <a:rPr lang="de-DE" dirty="0" smtClean="0"/>
              <a:t>RMSE: 0.0301 </a:t>
            </a:r>
            <a:r>
              <a:rPr lang="de-DE" dirty="0" err="1" smtClean="0"/>
              <a:t>rad</a:t>
            </a:r>
            <a:r>
              <a:rPr lang="de-DE" dirty="0" smtClean="0"/>
              <a:t>/s</a:t>
            </a:r>
          </a:p>
          <a:p>
            <a:r>
              <a:rPr lang="de-DE" dirty="0" smtClean="0"/>
              <a:t>(larger sample)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38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r>
              <a:rPr lang="de-DE" dirty="0" smtClean="0"/>
              <a:t> on </a:t>
            </a:r>
            <a:r>
              <a:rPr lang="de-DE" dirty="0" err="1" smtClean="0"/>
              <a:t>Grazing</a:t>
            </a:r>
            <a:r>
              <a:rPr lang="de-DE" dirty="0" smtClean="0"/>
              <a:t> Angle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76691"/>
            <a:ext cx="6552727" cy="491454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092280" y="2060848"/>
            <a:ext cx="2018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Near</a:t>
            </a:r>
            <a:r>
              <a:rPr lang="de-DE" dirty="0" smtClean="0"/>
              <a:t>-Range:</a:t>
            </a:r>
          </a:p>
          <a:p>
            <a:r>
              <a:rPr lang="de-DE" dirty="0" smtClean="0"/>
              <a:t>BIAS: -0.0167 </a:t>
            </a:r>
            <a:r>
              <a:rPr lang="de-DE" dirty="0" err="1" smtClean="0"/>
              <a:t>rad</a:t>
            </a:r>
            <a:r>
              <a:rPr lang="de-DE" dirty="0" smtClean="0"/>
              <a:t>/s</a:t>
            </a:r>
          </a:p>
          <a:p>
            <a:r>
              <a:rPr lang="de-DE" dirty="0" smtClean="0"/>
              <a:t>RMSE: 0.0301 </a:t>
            </a:r>
            <a:r>
              <a:rPr lang="de-DE" dirty="0" err="1" smtClean="0"/>
              <a:t>rad</a:t>
            </a:r>
            <a:r>
              <a:rPr lang="de-DE" dirty="0" smtClean="0"/>
              <a:t>/s</a:t>
            </a:r>
          </a:p>
          <a:p>
            <a:r>
              <a:rPr lang="de-DE" dirty="0" smtClean="0"/>
              <a:t>(larger sample)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30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Peakedness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r>
              <a:rPr lang="de-DE" dirty="0" smtClean="0"/>
              <a:t> on </a:t>
            </a:r>
            <a:r>
              <a:rPr lang="de-DE" dirty="0" err="1" smtClean="0"/>
              <a:t>Grazing</a:t>
            </a:r>
            <a:r>
              <a:rPr lang="de-DE" dirty="0" smtClean="0"/>
              <a:t> Angle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480720" cy="48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Peakedness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r>
              <a:rPr lang="de-DE" dirty="0" smtClean="0"/>
              <a:t> on </a:t>
            </a:r>
            <a:r>
              <a:rPr lang="de-DE" dirty="0" err="1" smtClean="0"/>
              <a:t>Grazing</a:t>
            </a:r>
            <a:r>
              <a:rPr lang="de-DE" dirty="0" smtClean="0"/>
              <a:t> Angle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624736" cy="496855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80312" y="2003349"/>
            <a:ext cx="1596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Near</a:t>
            </a:r>
            <a:r>
              <a:rPr lang="de-DE" dirty="0" smtClean="0"/>
              <a:t>-Range:</a:t>
            </a:r>
          </a:p>
          <a:p>
            <a:r>
              <a:rPr lang="de-DE" dirty="0" smtClean="0"/>
              <a:t>BIAS: -1.6964</a:t>
            </a:r>
          </a:p>
          <a:p>
            <a:r>
              <a:rPr lang="de-DE" dirty="0" smtClean="0"/>
              <a:t>RMSE: 2.3261</a:t>
            </a:r>
          </a:p>
          <a:p>
            <a:r>
              <a:rPr lang="de-DE" dirty="0" smtClean="0"/>
              <a:t>(larger sample)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15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It</a:t>
            </a:r>
            <a:r>
              <a:rPr lang="de-DE" dirty="0" smtClean="0"/>
              <a:t> was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Power </a:t>
            </a:r>
            <a:r>
              <a:rPr lang="de-DE" dirty="0" err="1" smtClean="0"/>
              <a:t>weighted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Radar </a:t>
            </a:r>
            <a:r>
              <a:rPr lang="de-DE" dirty="0" err="1" smtClean="0"/>
              <a:t>Retrieved</a:t>
            </a:r>
            <a:r>
              <a:rPr lang="de-DE" dirty="0" smtClean="0"/>
              <a:t> Surface Elevation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shifted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Frequecies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Buoy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Radar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an </a:t>
            </a:r>
            <a:r>
              <a:rPr lang="de-DE" dirty="0" err="1" smtClean="0"/>
              <a:t>empirical</a:t>
            </a:r>
            <a:r>
              <a:rPr lang="de-DE" dirty="0" smtClean="0"/>
              <a:t> Power Law </a:t>
            </a:r>
            <a:r>
              <a:rPr lang="de-DE" dirty="0" err="1" smtClean="0"/>
              <a:t>improves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ccuracy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Hs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r>
              <a:rPr lang="de-DE" dirty="0" smtClean="0"/>
              <a:t>.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this</a:t>
            </a:r>
            <a:r>
              <a:rPr lang="de-DE" dirty="0" smtClean="0"/>
              <a:t> Study Doppler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Buoy</a:t>
            </a:r>
            <a:r>
              <a:rPr lang="de-DE" dirty="0" smtClean="0"/>
              <a:t> Horizontal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4653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Peakedness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r>
              <a:rPr lang="de-DE" dirty="0" smtClean="0"/>
              <a:t> on </a:t>
            </a:r>
            <a:r>
              <a:rPr lang="de-DE" dirty="0" err="1" smtClean="0"/>
              <a:t>Grazing</a:t>
            </a:r>
            <a:r>
              <a:rPr lang="de-DE" dirty="0" smtClean="0"/>
              <a:t> Angle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624735" cy="496855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80312" y="2003349"/>
            <a:ext cx="1596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Near</a:t>
            </a:r>
            <a:r>
              <a:rPr lang="de-DE" dirty="0" smtClean="0"/>
              <a:t>-Range:</a:t>
            </a:r>
          </a:p>
          <a:p>
            <a:r>
              <a:rPr lang="de-DE" dirty="0" smtClean="0"/>
              <a:t>BIAS: -1.6964</a:t>
            </a:r>
          </a:p>
          <a:p>
            <a:r>
              <a:rPr lang="de-DE" dirty="0" smtClean="0"/>
              <a:t>RMSE: 2.3261</a:t>
            </a:r>
          </a:p>
          <a:p>
            <a:r>
              <a:rPr lang="de-DE" dirty="0" smtClean="0"/>
              <a:t>(larger sample)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8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Correlation</a:t>
            </a:r>
            <a:r>
              <a:rPr lang="de-DE" dirty="0" smtClean="0"/>
              <a:t> Analysis: Feature </a:t>
            </a:r>
            <a:r>
              <a:rPr lang="de-DE" dirty="0" err="1" smtClean="0"/>
              <a:t>Vectors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de-DE" dirty="0" smtClean="0"/>
              <a:t>f1 =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Ratio</a:t>
            </a:r>
          </a:p>
          <a:p>
            <a:r>
              <a:rPr lang="de-DE" dirty="0" smtClean="0"/>
              <a:t>f2 =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endParaRPr lang="de-DE" dirty="0" smtClean="0"/>
          </a:p>
          <a:p>
            <a:r>
              <a:rPr lang="de-DE" dirty="0" smtClean="0"/>
              <a:t>f3 = </a:t>
            </a:r>
            <a:r>
              <a:rPr lang="de-DE" dirty="0" err="1" smtClean="0"/>
              <a:t>Peakedness</a:t>
            </a:r>
            <a:r>
              <a:rPr lang="de-DE" dirty="0" smtClean="0"/>
              <a:t> Parameter </a:t>
            </a:r>
            <a:r>
              <a:rPr lang="de-DE" dirty="0" err="1" smtClean="0"/>
              <a:t>Shift</a:t>
            </a:r>
            <a:endParaRPr lang="de-DE" dirty="0" smtClean="0"/>
          </a:p>
          <a:p>
            <a:r>
              <a:rPr lang="de-DE" dirty="0" smtClean="0"/>
              <a:t>f4 =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Confidence</a:t>
            </a:r>
            <a:endParaRPr lang="de-DE" dirty="0" smtClean="0"/>
          </a:p>
          <a:p>
            <a:r>
              <a:rPr lang="de-DE" dirty="0" smtClean="0"/>
              <a:t>f5 = </a:t>
            </a:r>
            <a:r>
              <a:rPr lang="de-DE" dirty="0" err="1" smtClean="0"/>
              <a:t>Projection</a:t>
            </a:r>
            <a:r>
              <a:rPr lang="de-DE" dirty="0" smtClean="0"/>
              <a:t> Power Loss </a:t>
            </a:r>
            <a:r>
              <a:rPr lang="de-DE" dirty="0" err="1" smtClean="0"/>
              <a:t>Factor</a:t>
            </a:r>
            <a:endParaRPr lang="de-DE" dirty="0" smtClean="0"/>
          </a:p>
          <a:p>
            <a:r>
              <a:rPr lang="de-DE" dirty="0" smtClean="0"/>
              <a:t>f6 =  </a:t>
            </a:r>
            <a:r>
              <a:rPr lang="de-DE" dirty="0" err="1" smtClean="0"/>
              <a:t>Hs</a:t>
            </a:r>
            <a:endParaRPr lang="de-DE" dirty="0" smtClean="0"/>
          </a:p>
          <a:p>
            <a:r>
              <a:rPr lang="de-DE" dirty="0" smtClean="0"/>
              <a:t>f7 = Wave </a:t>
            </a:r>
            <a:r>
              <a:rPr lang="de-DE" dirty="0" err="1" smtClean="0"/>
              <a:t>Steepness</a:t>
            </a:r>
            <a:endParaRPr lang="de-DE" dirty="0" smtClean="0"/>
          </a:p>
          <a:p>
            <a:r>
              <a:rPr lang="de-DE" dirty="0" smtClean="0"/>
              <a:t>f8 = USTAR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133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Near</a:t>
            </a:r>
            <a:r>
              <a:rPr lang="de-DE" dirty="0" smtClean="0"/>
              <a:t> –Range </a:t>
            </a:r>
            <a:r>
              <a:rPr lang="de-DE" dirty="0" err="1" smtClean="0"/>
              <a:t>Correlations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90" y="1644288"/>
            <a:ext cx="5919710" cy="192872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7531" y="1584945"/>
            <a:ext cx="251729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   </a:t>
            </a:r>
            <a:r>
              <a:rPr lang="de-DE" sz="1600" dirty="0" err="1" smtClean="0"/>
              <a:t>Significant</a:t>
            </a:r>
            <a:r>
              <a:rPr lang="de-DE" sz="1600" dirty="0" smtClean="0"/>
              <a:t> </a:t>
            </a:r>
            <a:r>
              <a:rPr lang="de-DE" sz="1600" dirty="0" err="1"/>
              <a:t>Velocity</a:t>
            </a:r>
            <a:r>
              <a:rPr lang="de-DE" sz="1600" dirty="0"/>
              <a:t> Ratio </a:t>
            </a:r>
            <a:r>
              <a:rPr lang="de-DE" sz="1600" dirty="0" smtClean="0"/>
              <a:t>1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49794" y="1802666"/>
            <a:ext cx="22081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Mean</a:t>
            </a:r>
            <a:r>
              <a:rPr lang="de-DE" sz="1600" dirty="0"/>
              <a:t> </a:t>
            </a:r>
            <a:r>
              <a:rPr lang="de-DE" sz="1600" dirty="0" err="1"/>
              <a:t>Frequency</a:t>
            </a:r>
            <a:r>
              <a:rPr lang="de-DE" sz="1600" dirty="0"/>
              <a:t> </a:t>
            </a:r>
            <a:r>
              <a:rPr lang="de-DE" sz="1600" dirty="0" err="1" smtClean="0"/>
              <a:t>Shift</a:t>
            </a:r>
            <a:r>
              <a:rPr lang="de-DE" sz="1600" dirty="0" smtClean="0"/>
              <a:t> 2</a:t>
            </a:r>
            <a:endParaRPr lang="de-DE" sz="1600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58004" y="2031221"/>
            <a:ext cx="26482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Peakedness</a:t>
            </a:r>
            <a:r>
              <a:rPr lang="de-DE" sz="1600" dirty="0"/>
              <a:t> Parameter </a:t>
            </a:r>
            <a:r>
              <a:rPr lang="de-DE" sz="1600" dirty="0" err="1"/>
              <a:t>Shift</a:t>
            </a:r>
            <a:r>
              <a:rPr lang="de-DE" sz="1600" dirty="0"/>
              <a:t> 3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195725" y="2300875"/>
            <a:ext cx="18040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Mean</a:t>
            </a:r>
            <a:r>
              <a:rPr lang="de-DE" sz="1600" dirty="0"/>
              <a:t> </a:t>
            </a:r>
            <a:r>
              <a:rPr lang="de-DE" sz="1600" dirty="0" err="1"/>
              <a:t>Confidence</a:t>
            </a:r>
            <a:r>
              <a:rPr lang="de-DE" sz="1600" dirty="0"/>
              <a:t> 4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78112" y="2557132"/>
            <a:ext cx="2736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Projection</a:t>
            </a:r>
            <a:r>
              <a:rPr lang="de-DE" sz="1600" dirty="0"/>
              <a:t> Power Loss </a:t>
            </a:r>
            <a:r>
              <a:rPr lang="de-DE" sz="1600" dirty="0" err="1"/>
              <a:t>Factor</a:t>
            </a:r>
            <a:r>
              <a:rPr lang="de-DE" sz="1600" dirty="0"/>
              <a:t> 5</a:t>
            </a:r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424870" y="2780928"/>
            <a:ext cx="5437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Hs</a:t>
            </a:r>
            <a:r>
              <a:rPr lang="de-DE" sz="1600" dirty="0"/>
              <a:t> 6</a:t>
            </a:r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325193" y="2996952"/>
            <a:ext cx="16896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Wave </a:t>
            </a:r>
            <a:r>
              <a:rPr lang="de-DE" sz="1600" dirty="0" err="1"/>
              <a:t>Steepness</a:t>
            </a:r>
            <a:r>
              <a:rPr lang="de-DE" sz="1600" dirty="0"/>
              <a:t> 7</a:t>
            </a:r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275856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125630" y="3265239"/>
            <a:ext cx="8741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USTAR 8</a:t>
            </a:r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223790" y="130573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1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3923928" y="132264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671392" y="132264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3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8388424" y="13369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8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668344" y="13369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7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6228184" y="132447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5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5436096" y="132447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4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6876256" y="132447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6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58004" y="4293096"/>
            <a:ext cx="89679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Deviations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Spectral</a:t>
            </a:r>
            <a:r>
              <a:rPr lang="de-DE" sz="3200" dirty="0" smtClean="0"/>
              <a:t> Parameters </a:t>
            </a:r>
            <a:r>
              <a:rPr lang="de-DE" sz="3200" dirty="0" err="1" smtClean="0"/>
              <a:t>between</a:t>
            </a:r>
            <a:r>
              <a:rPr lang="de-DE" sz="3200" dirty="0" smtClean="0"/>
              <a:t> Radar </a:t>
            </a:r>
          </a:p>
          <a:p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Buoy</a:t>
            </a:r>
            <a:r>
              <a:rPr lang="de-DE" sz="3200" dirty="0" smtClean="0"/>
              <a:t> </a:t>
            </a:r>
            <a:r>
              <a:rPr lang="de-DE" sz="3200" dirty="0" err="1" smtClean="0"/>
              <a:t>depend</a:t>
            </a:r>
            <a:r>
              <a:rPr lang="de-DE" sz="3200" dirty="0" smtClean="0"/>
              <a:t> on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Sea</a:t>
            </a:r>
            <a:r>
              <a:rPr lang="de-DE" sz="3200" dirty="0" smtClean="0"/>
              <a:t> State (</a:t>
            </a:r>
            <a:r>
              <a:rPr lang="de-DE" sz="3200" dirty="0" err="1" smtClean="0"/>
              <a:t>Hs</a:t>
            </a:r>
            <a:r>
              <a:rPr lang="de-DE" sz="3200" dirty="0" smtClean="0"/>
              <a:t>, Wave Ange, </a:t>
            </a:r>
          </a:p>
          <a:p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Directional</a:t>
            </a:r>
            <a:r>
              <a:rPr lang="de-DE" sz="3200" dirty="0" smtClean="0"/>
              <a:t> </a:t>
            </a:r>
            <a:r>
              <a:rPr lang="de-DE" sz="3200" dirty="0" err="1" smtClean="0"/>
              <a:t>Spread</a:t>
            </a:r>
            <a:r>
              <a:rPr lang="de-DE" sz="3200" dirty="0" smtClean="0"/>
              <a:t>), but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Correlations</a:t>
            </a:r>
            <a:r>
              <a:rPr lang="de-DE" sz="3200" dirty="0" smtClean="0"/>
              <a:t> </a:t>
            </a:r>
            <a:r>
              <a:rPr lang="de-DE" sz="3200" dirty="0" err="1" smtClean="0"/>
              <a:t>are</a:t>
            </a:r>
            <a:r>
              <a:rPr lang="de-DE" sz="3200" dirty="0" smtClean="0"/>
              <a:t> </a:t>
            </a:r>
          </a:p>
          <a:p>
            <a:r>
              <a:rPr lang="de-DE" sz="3200" dirty="0" err="1" smtClean="0"/>
              <a:t>weak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74881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 smtClean="0"/>
              <a:t>Limitations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Grazing</a:t>
            </a:r>
            <a:r>
              <a:rPr lang="de-DE" dirty="0" smtClean="0"/>
              <a:t> </a:t>
            </a:r>
            <a:r>
              <a:rPr lang="de-DE" dirty="0" err="1" smtClean="0"/>
              <a:t>Incidence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(</a:t>
            </a:r>
            <a:r>
              <a:rPr lang="de-DE" dirty="0" err="1" smtClean="0"/>
              <a:t>Grazing</a:t>
            </a:r>
            <a:r>
              <a:rPr lang="de-DE" dirty="0" smtClean="0"/>
              <a:t> Angle &lt; 2-3 </a:t>
            </a:r>
            <a:r>
              <a:rPr lang="de-DE" dirty="0" err="1" smtClean="0"/>
              <a:t>deg</a:t>
            </a:r>
            <a:r>
              <a:rPr lang="de-DE" dirty="0" smtClean="0"/>
              <a:t>.)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-Range </a:t>
            </a:r>
            <a:r>
              <a:rPr lang="de-DE" dirty="0" err="1" smtClean="0"/>
              <a:t>the</a:t>
            </a:r>
            <a:r>
              <a:rPr lang="de-DE" dirty="0" smtClean="0"/>
              <a:t> total Power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Radar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Buoy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same.</a:t>
            </a:r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negative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Radar relative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Buoy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endParaRPr lang="de-DE" dirty="0" smtClean="0"/>
          </a:p>
          <a:p>
            <a:r>
              <a:rPr lang="de-DE" dirty="0" smtClean="0"/>
              <a:t>The Radar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broader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Buoy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endParaRPr lang="de-DE" dirty="0" smtClean="0"/>
          </a:p>
          <a:p>
            <a:r>
              <a:rPr lang="de-DE" dirty="0" smtClean="0"/>
              <a:t>These </a:t>
            </a:r>
            <a:r>
              <a:rPr lang="de-DE" dirty="0" err="1" smtClean="0"/>
              <a:t>Deviations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corrected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-Range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673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Spectral</a:t>
            </a:r>
            <a:r>
              <a:rPr lang="de-DE" dirty="0" smtClean="0"/>
              <a:t> Features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assuming</a:t>
            </a:r>
            <a:r>
              <a:rPr lang="de-DE" dirty="0" smtClean="0"/>
              <a:t> a Power Law Transfer </a:t>
            </a:r>
            <a:r>
              <a:rPr lang="de-DE" dirty="0" err="1" smtClean="0"/>
              <a:t>Function</a:t>
            </a:r>
            <a:endParaRPr lang="de-DE" dirty="0" smtClean="0"/>
          </a:p>
          <a:p>
            <a:r>
              <a:rPr lang="de-DE" dirty="0" smtClean="0"/>
              <a:t>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Grazing</a:t>
            </a:r>
            <a:r>
              <a:rPr lang="de-DE" dirty="0" smtClean="0"/>
              <a:t> Angle </a:t>
            </a:r>
            <a:r>
              <a:rPr lang="de-DE" dirty="0" err="1" smtClean="0"/>
              <a:t>Dependencies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9325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Radar Data Processing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Antenna</a:t>
            </a:r>
            <a:r>
              <a:rPr lang="de-DE" dirty="0" smtClean="0"/>
              <a:t> </a:t>
            </a:r>
            <a:r>
              <a:rPr lang="de-DE" dirty="0" err="1" smtClean="0"/>
              <a:t>pointing</a:t>
            </a:r>
            <a:r>
              <a:rPr lang="de-DE" dirty="0" smtClean="0"/>
              <a:t> in Peak Wave </a:t>
            </a:r>
            <a:r>
              <a:rPr lang="de-DE" dirty="0" err="1" smtClean="0"/>
              <a:t>Direction</a:t>
            </a:r>
            <a:r>
              <a:rPr lang="de-DE" dirty="0" smtClean="0"/>
              <a:t> (not </a:t>
            </a:r>
            <a:r>
              <a:rPr lang="de-DE" dirty="0" err="1" smtClean="0"/>
              <a:t>always</a:t>
            </a:r>
            <a:r>
              <a:rPr lang="de-DE" dirty="0" smtClean="0"/>
              <a:t>!)</a:t>
            </a:r>
          </a:p>
          <a:p>
            <a:r>
              <a:rPr lang="de-DE" dirty="0" smtClean="0"/>
              <a:t>Dispersion </a:t>
            </a:r>
            <a:r>
              <a:rPr lang="de-DE" dirty="0" err="1" smtClean="0"/>
              <a:t>Filtering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2D </a:t>
            </a:r>
            <a:r>
              <a:rPr lang="de-DE" dirty="0" err="1" smtClean="0"/>
              <a:t>Wavenumber-Frequency</a:t>
            </a:r>
            <a:r>
              <a:rPr lang="de-DE" dirty="0" smtClean="0"/>
              <a:t> Domain</a:t>
            </a:r>
          </a:p>
          <a:p>
            <a:r>
              <a:rPr lang="de-DE" dirty="0" err="1" smtClean="0"/>
              <a:t>Bandpass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r>
              <a:rPr lang="de-DE" dirty="0" smtClean="0"/>
              <a:t> ([0.3 1.4] </a:t>
            </a:r>
            <a:r>
              <a:rPr lang="de-DE" dirty="0" err="1" smtClean="0"/>
              <a:t>rad</a:t>
            </a:r>
            <a:r>
              <a:rPr lang="de-DE" dirty="0" smtClean="0"/>
              <a:t>/s)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Radar </a:t>
            </a:r>
            <a:r>
              <a:rPr lang="de-DE" dirty="0" err="1" smtClean="0"/>
              <a:t>Limitations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688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Linear Wave </a:t>
            </a:r>
            <a:r>
              <a:rPr lang="de-DE" dirty="0" err="1" smtClean="0"/>
              <a:t>Theory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Linear Dispersion Relation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Signal Filter (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Mode)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Velocity</a:t>
            </a:r>
            <a:r>
              <a:rPr lang="de-DE" dirty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NOT</a:t>
            </a:r>
            <a:r>
              <a:rPr lang="de-DE" dirty="0" smtClean="0"/>
              <a:t> </a:t>
            </a:r>
            <a:r>
              <a:rPr lang="de-DE" dirty="0" err="1" smtClean="0"/>
              <a:t>transformed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Surface Elevation </a:t>
            </a:r>
            <a:r>
              <a:rPr lang="de-DE" dirty="0" err="1" smtClean="0"/>
              <a:t>Spectra</a:t>
            </a:r>
            <a:r>
              <a:rPr lang="de-DE" dirty="0" smtClean="0"/>
              <a:t> (</a:t>
            </a:r>
            <a:r>
              <a:rPr lang="de-DE" dirty="0" err="1" smtClean="0"/>
              <a:t>using</a:t>
            </a:r>
            <a:r>
              <a:rPr lang="de-DE" dirty="0" smtClean="0"/>
              <a:t> Linear Wave </a:t>
            </a:r>
            <a:r>
              <a:rPr lang="de-DE" dirty="0" err="1" smtClean="0"/>
              <a:t>Theory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9799"/>
            <a:ext cx="4211372" cy="25226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73" y="2564904"/>
            <a:ext cx="4323667" cy="24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8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Buoy</a:t>
            </a:r>
            <a:r>
              <a:rPr lang="de-DE" dirty="0" smtClean="0"/>
              <a:t> Data Processing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Acquisition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3D Orbital Path</a:t>
            </a:r>
          </a:p>
          <a:p>
            <a:r>
              <a:rPr lang="de-DE" dirty="0" err="1" smtClean="0"/>
              <a:t>Calc</a:t>
            </a:r>
            <a:r>
              <a:rPr lang="de-DE" dirty="0" smtClean="0"/>
              <a:t>. </a:t>
            </a:r>
            <a:r>
              <a:rPr lang="de-DE" dirty="0" err="1" smtClean="0"/>
              <a:t>of</a:t>
            </a:r>
            <a:r>
              <a:rPr lang="de-DE" dirty="0" smtClean="0"/>
              <a:t> Orbital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Vectors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Horizontal </a:t>
            </a:r>
            <a:r>
              <a:rPr lang="de-DE" dirty="0" err="1" smtClean="0"/>
              <a:t>Positions</a:t>
            </a:r>
            <a:endParaRPr lang="de-DE" dirty="0" smtClean="0"/>
          </a:p>
          <a:p>
            <a:r>
              <a:rPr lang="de-DE" dirty="0" err="1" smtClean="0"/>
              <a:t>Projection</a:t>
            </a:r>
            <a:r>
              <a:rPr lang="de-DE" dirty="0" smtClean="0"/>
              <a:t> in Radar </a:t>
            </a:r>
            <a:r>
              <a:rPr lang="de-DE" dirty="0" err="1" smtClean="0"/>
              <a:t>Antenna</a:t>
            </a:r>
            <a:r>
              <a:rPr lang="de-DE" dirty="0" smtClean="0"/>
              <a:t> </a:t>
            </a:r>
            <a:r>
              <a:rPr lang="de-DE" dirty="0" err="1" smtClean="0"/>
              <a:t>Viewing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endParaRPr lang="de-DE" dirty="0" smtClean="0"/>
          </a:p>
          <a:p>
            <a:r>
              <a:rPr lang="de-DE" dirty="0" err="1" smtClean="0"/>
              <a:t>Bandpass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r>
              <a:rPr lang="de-DE" dirty="0" smtClean="0"/>
              <a:t> ([0.3 1.4] </a:t>
            </a:r>
            <a:r>
              <a:rPr lang="de-DE" dirty="0" err="1" smtClean="0"/>
              <a:t>rad</a:t>
            </a:r>
            <a:r>
              <a:rPr lang="de-DE" dirty="0" smtClean="0"/>
              <a:t>/s)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Consistancy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Radar 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20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Spectral</a:t>
            </a:r>
            <a:r>
              <a:rPr lang="de-DE" dirty="0" smtClean="0"/>
              <a:t> Parameters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776864" cy="45259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de-DE" dirty="0" smtClean="0"/>
                  <a:t>Significant </a:t>
                </a:r>
                <a:r>
                  <a:rPr lang="de-DE" dirty="0" err="1" smtClean="0"/>
                  <a:t>Velocity</a:t>
                </a:r>
                <a:r>
                  <a:rPr lang="de-DE" dirty="0" smtClean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e-DE" dirty="0"/>
                  <a:t> =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dirty="0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limLoc m:val="undOvr"/>
                            <m:ctrlPr>
                              <a:rPr lang="de-DE" i="1" dirty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de-DE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/>
                                    <a:sym typeface="Symbol"/>
                                  </a:rPr>
                                  <m:t>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/>
                                  </a:rPr>
                                  <m:t>𝑚𝑖𝑛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de-DE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/>
                                    <a:sym typeface="Symbol"/>
                                  </a:rPr>
                                  <m:t>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</m:nary>
                      </m:e>
                    </m:rad>
                  </m:oMath>
                </a14:m>
                <a:r>
                  <a:rPr lang="de-DE" dirty="0"/>
                  <a:t>(</a:t>
                </a:r>
                <a:r>
                  <a:rPr lang="de-DE" dirty="0">
                    <a:sym typeface="Symbol"/>
                  </a:rPr>
                  <a:t>) d</a:t>
                </a: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r>
                  <a:rPr lang="de-DE" dirty="0" err="1" smtClean="0"/>
                  <a:t>Mean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Frequency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</a:rPr>
                      <m:t>	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                    </m:t>
                        </m:r>
                        <m:r>
                          <a:rPr lang="de-DE" i="1">
                            <a:latin typeface="Cambria Math"/>
                            <a:sym typeface="Symbol"/>
                          </a:rPr>
                          <m:t>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𝑚</m:t>
                        </m:r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de-DE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  <a:sym typeface="Symbol"/>
                                  </a:rPr>
                                  <m:t>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𝑚𝑖𝑛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  <a:sym typeface="Symbol"/>
                                  </a:rPr>
                                  <m:t>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  <m:e>
                            <m:r>
                              <a:rPr lang="de-DE" i="1">
                                <a:latin typeface="Cambria Math"/>
                                <a:sym typeface="Symbol"/>
                              </a:rPr>
                              <m:t>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(</m:t>
                            </m:r>
                            <m:r>
                              <a:rPr lang="de-DE" i="1">
                                <a:latin typeface="Cambria Math"/>
                                <a:sym typeface="Symbol"/>
                              </a:rPr>
                              <m:t></m:t>
                            </m:r>
                          </m:e>
                        </m:nary>
                        <m:r>
                          <a:rPr lang="de-DE" i="1">
                            <a:latin typeface="Cambria Math"/>
                          </a:rPr>
                          <m:t>) </m:t>
                        </m:r>
                        <m:r>
                          <a:rPr lang="de-DE" i="1">
                            <a:latin typeface="Cambria Math"/>
                          </a:rPr>
                          <m:t>𝑑</m:t>
                        </m:r>
                        <m:r>
                          <a:rPr lang="de-DE" i="1">
                            <a:latin typeface="Cambria Math"/>
                            <a:sym typeface="Symbol"/>
                          </a:rPr>
                          <m:t></m:t>
                        </m:r>
                      </m:num>
                      <m:den>
                        <m:nary>
                          <m:naryPr>
                            <m:ctrlPr>
                              <a:rPr lang="de-DE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  <a:sym typeface="Symbol"/>
                                  </a:rPr>
                                  <m:t>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𝑚𝑖𝑛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  <a:sym typeface="Symbol"/>
                                  </a:rPr>
                                  <m:t>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(</m:t>
                            </m:r>
                            <m:r>
                              <a:rPr lang="de-DE" i="1">
                                <a:latin typeface="Cambria Math"/>
                                <a:sym typeface="Symbol"/>
                              </a:rPr>
                              <m:t></m:t>
                            </m:r>
                          </m:e>
                        </m:nary>
                        <m:r>
                          <a:rPr lang="de-DE" i="1">
                            <a:latin typeface="Cambria Math"/>
                          </a:rPr>
                          <m:t>) </m:t>
                        </m:r>
                        <m:r>
                          <a:rPr lang="de-DE" i="1">
                            <a:latin typeface="Cambria Math"/>
                          </a:rPr>
                          <m:t>𝑑</m:t>
                        </m:r>
                        <m:r>
                          <a:rPr lang="de-DE" i="1">
                            <a:latin typeface="Cambria Math"/>
                            <a:sym typeface="Symbol"/>
                          </a:rPr>
                          <m:t>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 err="1" smtClean="0"/>
                  <a:t>Peakedness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Factor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Goda</a:t>
                </a:r>
                <a:r>
                  <a:rPr lang="de-DE" dirty="0" smtClean="0"/>
                  <a:t>)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de-DE" dirty="0" smtClean="0"/>
                  <a:t>=</a:t>
                </a:r>
                <a:r>
                  <a:rPr lang="de-DE" dirty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dirty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de-DE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  <a:sym typeface="Symbol"/>
                                  </a:rPr>
                                  <m:t>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𝑚𝑖𝑛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  <a:sym typeface="Symbol"/>
                                  </a:rPr>
                                  <m:t>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  <m:e>
                            <m:r>
                              <a:rPr lang="de-DE" i="1">
                                <a:latin typeface="Cambria Math"/>
                                <a:sym typeface="Symbol"/>
                              </a:rPr>
                              <m:t></m:t>
                            </m:r>
                            <m:r>
                              <a:rPr lang="de-DE" i="1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 (</m:t>
                                    </m:r>
                                    <m:r>
                                      <a:rPr lang="de-DE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DE" i="1">
                                    <a:latin typeface="Cambria Math"/>
                                    <a:sym typeface="Symbol"/>
                                  </a:rPr>
                                  <m:t>))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𝑑</m:t>
                        </m:r>
                        <m:r>
                          <a:rPr lang="de-DE" i="1">
                            <a:latin typeface="Cambria Math"/>
                            <a:sym typeface="Symbol"/>
                          </a:rPr>
                          <m:t></m:t>
                        </m:r>
                      </m:num>
                      <m:den>
                        <m:sSup>
                          <m:sSupPr>
                            <m:ctrlPr>
                              <a:rPr lang="de-DE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/>
                              </a:rPr>
                              <m:t>(</m:t>
                            </m:r>
                            <m:nary>
                              <m:nary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  <a:sym typeface="Symbol"/>
                                      </a:rPr>
                                      <m:t>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  <a:sym typeface="Symbol"/>
                                      </a:rPr>
                                      <m:t>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de-DE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DE" i="1">
                                    <a:latin typeface="Cambria Math"/>
                                    <a:sym typeface="Symbol"/>
                                  </a:rPr>
                                  <m:t></m:t>
                                </m:r>
                              </m:e>
                            </m:nary>
                            <m:r>
                              <a:rPr lang="de-DE" i="1">
                                <a:latin typeface="Cambria Math"/>
                              </a:rPr>
                              <m:t>) </m:t>
                            </m:r>
                            <m:r>
                              <a:rPr lang="de-DE" i="1">
                                <a:latin typeface="Cambria Math"/>
                              </a:rPr>
                              <m:t>𝑑</m:t>
                            </m:r>
                            <m:r>
                              <a:rPr lang="de-DE" i="1">
                                <a:latin typeface="Cambria Math"/>
                                <a:sym typeface="Symbol"/>
                              </a:rPr>
                              <m:t>)</m:t>
                            </m:r>
                          </m:e>
                          <m:sup>
                            <m:r>
                              <a:rPr lang="de-DE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776864" cy="4525963"/>
              </a:xfrm>
              <a:blipFill rotWithShape="1">
                <a:blip r:embed="rId2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29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Radar </a:t>
            </a:r>
            <a:r>
              <a:rPr lang="de-DE" dirty="0" err="1"/>
              <a:t>r</a:t>
            </a:r>
            <a:r>
              <a:rPr lang="de-DE" dirty="0" err="1" smtClean="0"/>
              <a:t>elated</a:t>
            </a:r>
            <a:r>
              <a:rPr lang="de-DE" dirty="0" smtClean="0"/>
              <a:t> Parameters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Range &lt;-&gt; </a:t>
                </a:r>
                <a:r>
                  <a:rPr lang="de-DE" dirty="0" err="1" smtClean="0"/>
                  <a:t>Grazing</a:t>
                </a:r>
                <a:r>
                  <a:rPr lang="de-DE" dirty="0" smtClean="0"/>
                  <a:t> Angle</a:t>
                </a:r>
              </a:p>
              <a:p>
                <a:r>
                  <a:rPr lang="de-DE" dirty="0" err="1" smtClean="0"/>
                  <a:t>Mean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Confidence</a:t>
                </a:r>
                <a:endParaRPr lang="de-DE" dirty="0"/>
              </a:p>
              <a:p>
                <a:r>
                  <a:rPr lang="de-DE" dirty="0" err="1" smtClean="0"/>
                  <a:t>Projection</a:t>
                </a:r>
                <a:r>
                  <a:rPr lang="de-DE" dirty="0" smtClean="0"/>
                  <a:t> Power Loss (</a:t>
                </a:r>
                <a:r>
                  <a:rPr lang="de-DE" dirty="0" err="1" smtClean="0"/>
                  <a:t>Spreading</a:t>
                </a:r>
                <a:r>
                  <a:rPr lang="de-DE" dirty="0" smtClean="0"/>
                  <a:t> relative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Antenna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Viewing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Direction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    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de-DE" b="0" i="1" smtClean="0">
                                    <a:latin typeface="Cambria Math"/>
                                    <a:sym typeface="Symbol"/>
                                  </a:rPr>
                                  <m:t>,</m:t>
                                </m:r>
                              </m:fName>
                              <m:e>
                                <m:r>
                                  <a:rPr lang="de-DE" b="0" i="1" smtClean="0">
                                    <a:latin typeface="Cambria Math"/>
                                    <a:sym typeface="Symbol"/>
                                  </a:rPr>
                                  <m:t>)</m:t>
                                </m:r>
                                <m:sSup>
                                  <m:sSup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/>
                                        <a:sym typeface="Symbol"/>
                                      </a:rPr>
                                      <m:t>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  <a:sym typeface="Symbol"/>
                                      </a:rPr>
                                      <m:t>−</m:t>
                                    </m:r>
                                    <m:r>
                                      <a:rPr lang="de-DE" i="1">
                                        <a:latin typeface="Cambria Math"/>
                                        <a:sym typeface="Symbol"/>
                                      </a:rPr>
                                      <m:t>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  <a:sym typeface="Symbol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/>
                                    <a:sym typeface="Symbol"/>
                                  </a:rPr>
                                  <m:t>𝑑</m:t>
                                </m:r>
                              </m:e>
                            </m:func>
                          </m:e>
                        </m:nary>
                        <m:r>
                          <a:rPr lang="de-DE" i="1">
                            <a:latin typeface="Cambria Math"/>
                            <a:sym typeface="Symbol"/>
                          </a:rPr>
                          <m:t></m:t>
                        </m:r>
                        <m:r>
                          <a:rPr lang="de-DE" b="0" i="1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  <a:sym typeface="Symbol"/>
                          </a:rPr>
                          <m:t>𝑑</m:t>
                        </m:r>
                        <m:r>
                          <a:rPr lang="de-DE" i="1">
                            <a:latin typeface="Cambria Math"/>
                            <a:sym typeface="Symbol"/>
                          </a:rPr>
                          <m:t></m:t>
                        </m:r>
                      </m:num>
                      <m:den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(</m:t>
                            </m:r>
                          </m:e>
                        </m:nary>
                        <m:r>
                          <a:rPr lang="de-DE" i="1">
                            <a:latin typeface="Cambria Math"/>
                            <a:sym typeface="Symbol"/>
                          </a:rPr>
                          <m:t></m:t>
                        </m:r>
                        <m:r>
                          <a:rPr lang="de-DE" b="0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de-DE" i="1">
                            <a:latin typeface="Cambria Math"/>
                            <a:sym typeface="Symbol"/>
                          </a:rPr>
                          <m:t></m:t>
                        </m:r>
                        <m:r>
                          <a:rPr lang="de-DE" b="0" i="1" smtClean="0">
                            <a:latin typeface="Cambria Math"/>
                            <a:sym typeface="Symbol"/>
                          </a:rPr>
                          <m:t>) </m:t>
                        </m:r>
                        <m:r>
                          <a:rPr lang="de-DE" b="0" i="1" smtClean="0">
                            <a:latin typeface="Cambria Math"/>
                            <a:sym typeface="Symbol"/>
                          </a:rPr>
                          <m:t>𝑑</m:t>
                        </m:r>
                        <m:r>
                          <a:rPr lang="de-DE" i="1">
                            <a:latin typeface="Cambria Math"/>
                            <a:sym typeface="Symbol"/>
                          </a:rPr>
                          <m:t></m:t>
                        </m:r>
                        <m:r>
                          <a:rPr lang="de-DE" b="0" i="1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  <a:sym typeface="Symbol"/>
                          </a:rPr>
                          <m:t>𝑑</m:t>
                        </m:r>
                        <m:r>
                          <a:rPr lang="de-DE" i="1">
                            <a:latin typeface="Cambria Math"/>
                            <a:sym typeface="Symbol"/>
                          </a:rPr>
                          <m:t></m:t>
                        </m:r>
                      </m:den>
                    </m:f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856205" y="2973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57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Wave </a:t>
            </a:r>
            <a:r>
              <a:rPr lang="de-DE" dirty="0" err="1" smtClean="0"/>
              <a:t>and</a:t>
            </a:r>
            <a:r>
              <a:rPr lang="de-DE" dirty="0" smtClean="0"/>
              <a:t> Wind </a:t>
            </a:r>
            <a:r>
              <a:rPr lang="de-DE" dirty="0" err="1" smtClean="0"/>
              <a:t>related</a:t>
            </a:r>
            <a:r>
              <a:rPr lang="de-DE" dirty="0" smtClean="0"/>
              <a:t> Parameters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Hs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Time Series)</a:t>
            </a:r>
          </a:p>
          <a:p>
            <a:endParaRPr lang="de-DE" dirty="0" smtClean="0"/>
          </a:p>
          <a:p>
            <a:r>
              <a:rPr lang="de-DE" dirty="0" smtClean="0"/>
              <a:t>Wave </a:t>
            </a:r>
            <a:r>
              <a:rPr lang="de-DE" dirty="0" err="1" smtClean="0"/>
              <a:t>Steepness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 err="1" smtClean="0"/>
              <a:t>Hs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Wave </a:t>
            </a:r>
            <a:r>
              <a:rPr lang="de-DE" dirty="0" err="1" smtClean="0"/>
              <a:t>Steepness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correlated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ata </a:t>
            </a:r>
            <a:r>
              <a:rPr lang="de-DE" dirty="0" err="1" smtClean="0"/>
              <a:t>set</a:t>
            </a:r>
            <a:r>
              <a:rPr lang="de-DE" dirty="0" smtClean="0"/>
              <a:t>, </a:t>
            </a:r>
            <a:r>
              <a:rPr lang="de-DE" dirty="0" err="1" smtClean="0"/>
              <a:t>dominated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Wind </a:t>
            </a:r>
            <a:r>
              <a:rPr lang="de-DE" dirty="0" err="1" smtClean="0"/>
              <a:t>Sea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USTAR</a:t>
            </a:r>
          </a:p>
        </p:txBody>
      </p:sp>
    </p:spTree>
    <p:extLst>
      <p:ext uri="{BB962C8B-B14F-4D97-AF65-F5344CB8AC3E}">
        <p14:creationId xmlns:p14="http://schemas.microsoft.com/office/powerpoint/2010/main" val="171434501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Bildschirmpräsentation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</vt:lpstr>
      <vt:lpstr>Cross-Validation of Orbital Velocities from Doppler-Radar and Directional Waverider Buoy</vt:lpstr>
      <vt:lpstr>Motivation</vt:lpstr>
      <vt:lpstr>Overview</vt:lpstr>
      <vt:lpstr>Radar Data Processing</vt:lpstr>
      <vt:lpstr>Use of Linear Wave Theory</vt:lpstr>
      <vt:lpstr>Buoy Data Processing</vt:lpstr>
      <vt:lpstr>Velocity Spectral Parameters</vt:lpstr>
      <vt:lpstr>Radar related Parameters</vt:lpstr>
      <vt:lpstr>Wave and Wind related Parameters</vt:lpstr>
      <vt:lpstr>Data Cleaning</vt:lpstr>
      <vt:lpstr>Confidence Dependency on USTAR</vt:lpstr>
      <vt:lpstr>Significant Velocity Ratio Dependency on Grazing Angle</vt:lpstr>
      <vt:lpstr>Significant Velocity Ratio Dependency on Grazing Angle</vt:lpstr>
      <vt:lpstr>Significant Velocity Ratio Dependency on Grazing Angle</vt:lpstr>
      <vt:lpstr>Frequency Shift Dependency on Grazing Angle</vt:lpstr>
      <vt:lpstr>Frequency Shift Dependency on Grazing Angle</vt:lpstr>
      <vt:lpstr>Frequency Shift Dependency on Grazing Angle</vt:lpstr>
      <vt:lpstr>Peakedness Factor Shift Dependency on Grazing Angle</vt:lpstr>
      <vt:lpstr>Peakedness Factor Shift Dependency on Grazing Angle</vt:lpstr>
      <vt:lpstr>Peakedness Factor Shift Dependency on Grazing Angle</vt:lpstr>
      <vt:lpstr>Correlation Analysis: Feature Vectors</vt:lpstr>
      <vt:lpstr>Near –Range Correlations</vt:lpstr>
      <vt:lpstr>Summary</vt:lpstr>
    </vt:vector>
  </TitlesOfParts>
  <Company>HZG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Orbital Velocities</dc:title>
  <dc:creator>Seemann,  Joerg</dc:creator>
  <cp:lastModifiedBy>Seemann,  Joerg</cp:lastModifiedBy>
  <cp:revision>63</cp:revision>
  <cp:lastPrinted>2017-05-10T07:47:34Z</cp:lastPrinted>
  <dcterms:created xsi:type="dcterms:W3CDTF">2017-04-10T11:07:26Z</dcterms:created>
  <dcterms:modified xsi:type="dcterms:W3CDTF">2017-06-14T11:37:47Z</dcterms:modified>
</cp:coreProperties>
</file>